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70" r:id="rId4"/>
    <p:sldId id="273" r:id="rId5"/>
    <p:sldId id="264" r:id="rId6"/>
    <p:sldId id="271" r:id="rId7"/>
    <p:sldId id="272" r:id="rId8"/>
    <p:sldId id="259" r:id="rId9"/>
    <p:sldId id="274" r:id="rId10"/>
    <p:sldId id="275" r:id="rId11"/>
    <p:sldId id="267" r:id="rId12"/>
    <p:sldId id="268"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F05CCDB-4771-45BA-BBA7-43E5FE9D544C}">
          <p14:sldIdLst>
            <p14:sldId id="256"/>
            <p14:sldId id="258"/>
            <p14:sldId id="270"/>
            <p14:sldId id="273"/>
          </p14:sldIdLst>
        </p14:section>
        <p14:section name="EDA &amp; model selection" id="{9D190E22-BBA2-4DAD-AF31-F3E6B74C41E7}">
          <p14:sldIdLst>
            <p14:sldId id="264"/>
            <p14:sldId id="271"/>
            <p14:sldId id="272"/>
          </p14:sldIdLst>
        </p14:section>
        <p14:section name="Implementation &amp; Results" id="{559D29CE-FBC7-4581-A0F9-4A45FAA2F258}">
          <p14:sldIdLst>
            <p14:sldId id="259"/>
            <p14:sldId id="274"/>
            <p14:sldId id="275"/>
          </p14:sldIdLst>
        </p14:section>
        <p14:section name="Conclusion &amp; Recomendations" id="{E75B4F0C-A104-4478-847F-0C6819DCD7D3}">
          <p14:sldIdLst>
            <p14:sldId id="267"/>
            <p14:sldId id="26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600"/>
    <a:srgbClr val="BCFF03"/>
    <a:srgbClr val="D3FF5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E95B7-9FE3-1A90-6AA2-12659A553AB0}" v="15" dt="2024-05-01T01:02:01.330"/>
    <p1510:client id="{330AB755-0E07-730E-D4E2-E91A7DAA7F54}" v="20" dt="2024-05-01T04:05:30.543"/>
    <p1510:client id="{3C2F0D75-F6AA-730C-8F4D-645F1A011D1D}" v="144" dt="2024-05-01T17:11:16.309"/>
    <p1510:client id="{5C92A5AD-B52F-6FC1-574C-B7D6B09EEE87}" v="11" dt="2024-05-01T05:02:54.870"/>
    <p1510:client id="{682BB2CC-376F-27D3-AA84-22E014250B77}" v="16" dt="2024-05-01T17:40:39.075"/>
    <p1510:client id="{A78C069F-0A91-A3DA-9157-F150C2F61B86}" v="42" dt="2024-05-01T05:35:14.593"/>
    <p1510:client id="{B6703073-9760-DD40-9D8D-3F20119D880F}" v="2060" dt="2024-05-01T18:40:54.632"/>
    <p1510:client id="{CB6A835E-8F89-9BBC-6BD0-07046F80B22B}" v="81" dt="2024-05-01T04:36:05.371"/>
    <p1510:client id="{D7F62305-C277-4A67-9A56-7A72B3903FEE}" v="6" dt="2024-05-01T04:15:59.222"/>
    <p1510:client id="{FCA05F52-56D0-CE5E-EEEA-58ACD5562703}" v="54" vWet="55" dt="2024-05-01T18:31:29.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84"/>
  </p:normalViewPr>
  <p:slideViewPr>
    <p:cSldViewPr snapToGrid="0">
      <p:cViewPr varScale="1">
        <p:scale>
          <a:sx n="114" d="100"/>
          <a:sy n="114"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30AA4-E60F-48A1-9838-D6284BC9EC4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D7F8E45-A1BA-4BA2-9382-6C30F2B85F73}">
      <dgm:prSet custT="1"/>
      <dgm:spPr/>
      <dgm:t>
        <a:bodyPr/>
        <a:lstStyle/>
        <a:p>
          <a:pPr>
            <a:lnSpc>
              <a:spcPct val="100000"/>
            </a:lnSpc>
          </a:pPr>
          <a:r>
            <a:rPr lang="en-US" sz="2200" b="1" i="1" u="sng">
              <a:solidFill>
                <a:schemeClr val="tx1"/>
              </a:solidFill>
              <a:latin typeface="+mn-lt"/>
            </a:rPr>
            <a:t>Identifiers</a:t>
          </a:r>
          <a:br>
            <a:rPr lang="en-US" sz="2200" b="1" i="1" u="sng">
              <a:solidFill>
                <a:schemeClr val="tx1"/>
              </a:solidFill>
              <a:latin typeface="+mn-lt"/>
            </a:rPr>
          </a:br>
          <a:br>
            <a:rPr lang="en-US" sz="2200" b="1">
              <a:solidFill>
                <a:schemeClr val="tx1"/>
              </a:solidFill>
              <a:latin typeface="+mn-lt"/>
            </a:rPr>
          </a:br>
          <a:r>
            <a:rPr lang="en-US" sz="2200" b="1">
              <a:solidFill>
                <a:schemeClr val="tx1"/>
              </a:solidFill>
              <a:latin typeface="+mn-lt"/>
            </a:rPr>
            <a:t>ID :</a:t>
          </a:r>
          <a:r>
            <a:rPr lang="en-US" sz="2200" b="0">
              <a:solidFill>
                <a:schemeClr val="tx1"/>
              </a:solidFill>
              <a:latin typeface="+mn-lt"/>
            </a:rPr>
            <a:t> Unique ID of each customer</a:t>
          </a:r>
          <a:br>
            <a:rPr lang="en-US" sz="2200" b="1">
              <a:solidFill>
                <a:schemeClr val="tx1"/>
              </a:solidFill>
              <a:latin typeface="+mn-lt"/>
            </a:rPr>
          </a:br>
          <a:endParaRPr lang="en-US" sz="2200" b="0">
            <a:solidFill>
              <a:schemeClr val="tx1"/>
            </a:solidFill>
            <a:latin typeface="+mn-lt"/>
          </a:endParaRPr>
        </a:p>
      </dgm:t>
    </dgm:pt>
    <dgm:pt modelId="{59A79799-F401-4BA6-8765-9F3523FF9AA3}" type="parTrans" cxnId="{FA940DF9-5AE8-4599-84A1-97AE185D6326}">
      <dgm:prSet/>
      <dgm:spPr/>
      <dgm:t>
        <a:bodyPr/>
        <a:lstStyle/>
        <a:p>
          <a:endParaRPr lang="en-US"/>
        </a:p>
      </dgm:t>
    </dgm:pt>
    <dgm:pt modelId="{7E0C2B31-15D0-4761-AA6F-2F419E33CE9F}" type="sibTrans" cxnId="{FA940DF9-5AE8-4599-84A1-97AE185D6326}">
      <dgm:prSet/>
      <dgm:spPr/>
      <dgm:t>
        <a:bodyPr/>
        <a:lstStyle/>
        <a:p>
          <a:endParaRPr lang="en-US"/>
        </a:p>
      </dgm:t>
    </dgm:pt>
    <dgm:pt modelId="{8A859FF1-F518-407E-9D9A-FEB845C5633D}">
      <dgm:prSet custT="1"/>
      <dgm:spPr/>
      <dgm:t>
        <a:bodyPr/>
        <a:lstStyle/>
        <a:p>
          <a:pPr>
            <a:lnSpc>
              <a:spcPct val="100000"/>
            </a:lnSpc>
          </a:pPr>
          <a:r>
            <a:rPr lang="en-US" sz="2200" b="1" i="1" u="sng">
              <a:solidFill>
                <a:schemeClr val="tx1"/>
              </a:solidFill>
              <a:latin typeface="+mn-lt"/>
            </a:rPr>
            <a:t>Independent Variables</a:t>
          </a:r>
          <a:br>
            <a:rPr lang="en-US" sz="2200" b="1" i="1" u="sng">
              <a:solidFill>
                <a:schemeClr val="tx1"/>
              </a:solidFill>
              <a:latin typeface="+mn-lt"/>
            </a:rPr>
          </a:br>
          <a:r>
            <a:rPr lang="en-US" sz="2200" b="1" i="0" u="none">
              <a:solidFill>
                <a:schemeClr val="tx1"/>
              </a:solidFill>
              <a:latin typeface="+mn-lt"/>
            </a:rPr>
            <a:t>Demographics</a:t>
          </a:r>
          <a:br>
            <a:rPr lang="en-US" sz="2200" b="1" i="0" u="sng">
              <a:solidFill>
                <a:schemeClr val="tx1"/>
              </a:solidFill>
              <a:latin typeface="+mn-lt"/>
            </a:rPr>
          </a:br>
          <a:r>
            <a:rPr lang="en-US" sz="2200" b="0" i="0" u="none">
              <a:solidFill>
                <a:schemeClr val="tx1"/>
              </a:solidFill>
              <a:latin typeface="+mn-lt"/>
            </a:rPr>
            <a:t>Amount spent </a:t>
          </a:r>
          <a:br>
            <a:rPr lang="en-US" sz="2200" b="0" i="0" u="none">
              <a:solidFill>
                <a:schemeClr val="tx1"/>
              </a:solidFill>
              <a:latin typeface="+mn-lt"/>
            </a:rPr>
          </a:br>
          <a:r>
            <a:rPr lang="en-US" sz="2200" b="0" i="0" u="none">
              <a:solidFill>
                <a:schemeClr val="tx1"/>
              </a:solidFill>
              <a:latin typeface="+mn-lt"/>
            </a:rPr>
            <a:t>No of purchases </a:t>
          </a:r>
          <a:br>
            <a:rPr lang="en-US" sz="2200" b="0" i="0" u="none">
              <a:solidFill>
                <a:schemeClr val="tx1"/>
              </a:solidFill>
              <a:latin typeface="+mn-lt"/>
            </a:rPr>
          </a:br>
          <a:r>
            <a:rPr lang="en-US" sz="2200" b="0" i="0" u="none">
              <a:solidFill>
                <a:schemeClr val="tx1"/>
              </a:solidFill>
              <a:latin typeface="+mn-lt"/>
            </a:rPr>
            <a:t>Recency </a:t>
          </a:r>
          <a:br>
            <a:rPr lang="en-US" sz="2200" b="0" i="0" u="none">
              <a:solidFill>
                <a:schemeClr val="tx1"/>
              </a:solidFill>
              <a:latin typeface="+mn-lt"/>
            </a:rPr>
          </a:br>
          <a:r>
            <a:rPr lang="en-US" sz="2200" b="0" i="0" u="none">
              <a:solidFill>
                <a:schemeClr val="tx1"/>
              </a:solidFill>
              <a:latin typeface="+mn-lt"/>
            </a:rPr>
            <a:t>Number of web visits</a:t>
          </a:r>
          <a:br>
            <a:rPr lang="en-US" sz="2200" b="0" i="0" u="none">
              <a:solidFill>
                <a:schemeClr val="tx1"/>
              </a:solidFill>
              <a:latin typeface="+mn-lt"/>
            </a:rPr>
          </a:br>
          <a:r>
            <a:rPr lang="en-US" sz="2200" b="0" i="0" u="none">
              <a:solidFill>
                <a:schemeClr val="tx1"/>
              </a:solidFill>
              <a:latin typeface="+mn-lt"/>
            </a:rPr>
            <a:t>Income</a:t>
          </a:r>
          <a:br>
            <a:rPr lang="en-US" sz="2200" b="1" i="1" u="sng">
              <a:solidFill>
                <a:schemeClr val="tx1"/>
              </a:solidFill>
              <a:latin typeface="+mn-lt"/>
            </a:rPr>
          </a:br>
          <a:br>
            <a:rPr lang="en-US" sz="2200" b="0" i="0" u="none">
              <a:solidFill>
                <a:schemeClr val="tx1"/>
              </a:solidFill>
              <a:latin typeface="+mn-lt"/>
            </a:rPr>
          </a:br>
          <a:br>
            <a:rPr lang="en-US" sz="2200" b="0" i="0" u="none">
              <a:solidFill>
                <a:schemeClr val="tx1"/>
              </a:solidFill>
              <a:latin typeface="+mn-lt"/>
            </a:rPr>
          </a:br>
          <a:br>
            <a:rPr lang="en-US" sz="2200" b="0" i="0" u="none">
              <a:solidFill>
                <a:schemeClr val="tx1"/>
              </a:solidFill>
              <a:latin typeface="+mn-lt"/>
            </a:rPr>
          </a:br>
          <a:endParaRPr lang="en-US" sz="2200" b="1" i="1" u="sng">
            <a:solidFill>
              <a:schemeClr val="tx1"/>
            </a:solidFill>
            <a:latin typeface="+mn-lt"/>
          </a:endParaRPr>
        </a:p>
      </dgm:t>
    </dgm:pt>
    <dgm:pt modelId="{4A075C70-36CB-4D70-B3B7-B2756437EFC3}" type="parTrans" cxnId="{62A1FF49-EDB8-4CC7-A042-AAA4B610D71A}">
      <dgm:prSet/>
      <dgm:spPr/>
      <dgm:t>
        <a:bodyPr/>
        <a:lstStyle/>
        <a:p>
          <a:endParaRPr lang="en-US"/>
        </a:p>
      </dgm:t>
    </dgm:pt>
    <dgm:pt modelId="{9A31723F-514C-4B95-906F-5BC4DB256349}" type="sibTrans" cxnId="{62A1FF49-EDB8-4CC7-A042-AAA4B610D71A}">
      <dgm:prSet/>
      <dgm:spPr/>
      <dgm:t>
        <a:bodyPr/>
        <a:lstStyle/>
        <a:p>
          <a:endParaRPr lang="en-US"/>
        </a:p>
      </dgm:t>
    </dgm:pt>
    <dgm:pt modelId="{38457836-CC8E-488D-9BEE-DCDC530C7EC5}">
      <dgm:prSet custT="1"/>
      <dgm:spPr/>
      <dgm:t>
        <a:bodyPr/>
        <a:lstStyle/>
        <a:p>
          <a:pPr>
            <a:lnSpc>
              <a:spcPct val="100000"/>
            </a:lnSpc>
          </a:pPr>
          <a:r>
            <a:rPr lang="en-US" sz="2200" b="1" i="1" u="sng"/>
            <a:t>Target</a:t>
          </a:r>
          <a:br>
            <a:rPr lang="en-US" sz="2200" b="1" i="1" u="sng"/>
          </a:br>
          <a:br>
            <a:rPr lang="en-US" sz="2200" b="1" i="1" u="sng"/>
          </a:br>
          <a:r>
            <a:rPr lang="en-US" sz="2200" b="0" i="0" u="none"/>
            <a:t>Response</a:t>
          </a:r>
        </a:p>
      </dgm:t>
    </dgm:pt>
    <dgm:pt modelId="{81714578-FC73-4584-BADD-3CDE29D7C475}" type="parTrans" cxnId="{74B55BD1-469D-4588-A3F3-362CB4D7D3C7}">
      <dgm:prSet/>
      <dgm:spPr/>
      <dgm:t>
        <a:bodyPr/>
        <a:lstStyle/>
        <a:p>
          <a:endParaRPr lang="en-US"/>
        </a:p>
      </dgm:t>
    </dgm:pt>
    <dgm:pt modelId="{10CC710A-47C8-4C2F-9AEC-D2A3FBA470E1}" type="sibTrans" cxnId="{74B55BD1-469D-4588-A3F3-362CB4D7D3C7}">
      <dgm:prSet/>
      <dgm:spPr/>
      <dgm:t>
        <a:bodyPr/>
        <a:lstStyle/>
        <a:p>
          <a:endParaRPr lang="en-US"/>
        </a:p>
      </dgm:t>
    </dgm:pt>
    <dgm:pt modelId="{64EFC6C3-D642-4565-B5B5-C5BD0E6217DF}" type="pres">
      <dgm:prSet presAssocID="{30530AA4-E60F-48A1-9838-D6284BC9EC42}" presName="root" presStyleCnt="0">
        <dgm:presLayoutVars>
          <dgm:dir/>
          <dgm:resizeHandles val="exact"/>
        </dgm:presLayoutVars>
      </dgm:prSet>
      <dgm:spPr/>
    </dgm:pt>
    <dgm:pt modelId="{889BD409-DD9A-4EA7-A2BA-AF95DAF7088F}" type="pres">
      <dgm:prSet presAssocID="{5D7F8E45-A1BA-4BA2-9382-6C30F2B85F73}" presName="compNode" presStyleCnt="0"/>
      <dgm:spPr/>
    </dgm:pt>
    <dgm:pt modelId="{4003C859-5EEB-41B0-8850-83E1E1A1CCBD}" type="pres">
      <dgm:prSet presAssocID="{5D7F8E45-A1BA-4BA2-9382-6C30F2B85F73}" presName="iconRect" presStyleLbl="node1" presStyleIdx="0" presStyleCnt="3" custScaleX="261239" custScaleY="261239" custLinFactX="-100000" custLinFactNeighborX="-126127" custLinFactNeighborY="-45877"/>
      <dgm:spPr>
        <a:blipFill>
          <a:blip xmlns:r="http://schemas.openxmlformats.org/officeDocument/2006/relationships" r:embed="rId1">
            <a:alphaModFix amt="54000"/>
            <a:duotone>
              <a:schemeClr val="accent2">
                <a:shade val="45000"/>
                <a:satMod val="135000"/>
              </a:schemeClr>
              <a:prstClr val="white"/>
            </a:duotone>
            <a:lum bright="-20000" contrast="8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B1E779B5-4409-46D9-9549-3DAEBCD652C3}" type="pres">
      <dgm:prSet presAssocID="{5D7F8E45-A1BA-4BA2-9382-6C30F2B85F73}" presName="spaceRect" presStyleCnt="0"/>
      <dgm:spPr/>
    </dgm:pt>
    <dgm:pt modelId="{0F62CA2D-A2B7-4C33-A2CE-1620E0DC8A48}" type="pres">
      <dgm:prSet presAssocID="{5D7F8E45-A1BA-4BA2-9382-6C30F2B85F73}" presName="textRect" presStyleLbl="revTx" presStyleIdx="0" presStyleCnt="3" custScaleX="147551" custLinFactX="-66857" custLinFactNeighborX="-100000" custLinFactNeighborY="-60">
        <dgm:presLayoutVars>
          <dgm:chMax val="1"/>
          <dgm:chPref val="1"/>
        </dgm:presLayoutVars>
      </dgm:prSet>
      <dgm:spPr/>
    </dgm:pt>
    <dgm:pt modelId="{ED1D0FF1-F962-4E30-9812-4C43A3B7E3C6}" type="pres">
      <dgm:prSet presAssocID="{7E0C2B31-15D0-4761-AA6F-2F419E33CE9F}" presName="sibTrans" presStyleCnt="0"/>
      <dgm:spPr/>
    </dgm:pt>
    <dgm:pt modelId="{F81FB654-55E9-47DC-9D92-052181A8A115}" type="pres">
      <dgm:prSet presAssocID="{8A859FF1-F518-407E-9D9A-FEB845C5633D}" presName="compNode" presStyleCnt="0"/>
      <dgm:spPr/>
    </dgm:pt>
    <dgm:pt modelId="{4C16DF02-CF65-4698-A266-EF00F4C617FF}" type="pres">
      <dgm:prSet presAssocID="{8A859FF1-F518-407E-9D9A-FEB845C5633D}" presName="iconRect" presStyleLbl="node1" presStyleIdx="1" presStyleCnt="3" custScaleX="261239" custScaleY="261239" custLinFactNeighborX="13293" custLinFactNeighborY="-43745"/>
      <dgm:spPr>
        <a:blipFill>
          <a:blip xmlns:r="http://schemas.openxmlformats.org/officeDocument/2006/relationships" r:embed="rId3">
            <a:alphaModFix amt="54000"/>
            <a:duotone>
              <a:schemeClr val="accent2">
                <a:shade val="45000"/>
                <a:satMod val="135000"/>
              </a:schemeClr>
              <a:prstClr val="white"/>
            </a:duotone>
            <a:lum bright="-18000" contrast="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F098AFC9-499C-4605-8BF6-1894DEED0A00}" type="pres">
      <dgm:prSet presAssocID="{8A859FF1-F518-407E-9D9A-FEB845C5633D}" presName="spaceRect" presStyleCnt="0"/>
      <dgm:spPr/>
    </dgm:pt>
    <dgm:pt modelId="{DD9452A3-96A1-49A6-9DFE-2DCC3F9AAC33}" type="pres">
      <dgm:prSet presAssocID="{8A859FF1-F518-407E-9D9A-FEB845C5633D}" presName="textRect" presStyleLbl="revTx" presStyleIdx="1" presStyleCnt="3" custScaleX="280773" custScaleY="111980" custLinFactNeighborX="15683" custLinFactNeighborY="4101">
        <dgm:presLayoutVars>
          <dgm:chMax val="1"/>
          <dgm:chPref val="1"/>
        </dgm:presLayoutVars>
      </dgm:prSet>
      <dgm:spPr/>
    </dgm:pt>
    <dgm:pt modelId="{0C1F359E-45B2-4EB8-81EB-B40B6E96F1D2}" type="pres">
      <dgm:prSet presAssocID="{9A31723F-514C-4B95-906F-5BC4DB256349}" presName="sibTrans" presStyleCnt="0"/>
      <dgm:spPr/>
    </dgm:pt>
    <dgm:pt modelId="{9099C6D3-94FF-451F-AFE5-AC61A40A93AF}" type="pres">
      <dgm:prSet presAssocID="{38457836-CC8E-488D-9BEE-DCDC530C7EC5}" presName="compNode" presStyleCnt="0"/>
      <dgm:spPr/>
    </dgm:pt>
    <dgm:pt modelId="{1846696C-D6EA-4305-B7DF-A369645170E9}" type="pres">
      <dgm:prSet presAssocID="{38457836-CC8E-488D-9BEE-DCDC530C7EC5}" presName="iconRect" presStyleLbl="node1" presStyleIdx="2" presStyleCnt="3" custScaleX="261239" custScaleY="261239" custLinFactX="100000" custLinFactNeighborX="127744" custLinFactNeighborY="-40883"/>
      <dgm:spPr>
        <a:blipFill>
          <a:blip xmlns:r="http://schemas.openxmlformats.org/officeDocument/2006/relationships" r:embed="rId5">
            <a:alphaModFix amt="54000"/>
            <a:duotone>
              <a:schemeClr val="accent2">
                <a:shade val="45000"/>
                <a:satMod val="135000"/>
              </a:schemeClr>
              <a:prstClr val="white"/>
            </a:duotone>
            <a:lum bright="-19000" contrast="9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1B193E1-0902-4F56-A264-D88550CF432B}" type="pres">
      <dgm:prSet presAssocID="{38457836-CC8E-488D-9BEE-DCDC530C7EC5}" presName="spaceRect" presStyleCnt="0"/>
      <dgm:spPr/>
    </dgm:pt>
    <dgm:pt modelId="{969D8C94-582B-4F64-A46E-FCAAA6C89E33}" type="pres">
      <dgm:prSet presAssocID="{38457836-CC8E-488D-9BEE-DCDC530C7EC5}" presName="textRect" presStyleLbl="revTx" presStyleIdx="2" presStyleCnt="3" custScaleX="218197" custLinFactX="29903" custLinFactNeighborX="100000" custLinFactNeighborY="-3046">
        <dgm:presLayoutVars>
          <dgm:chMax val="1"/>
          <dgm:chPref val="1"/>
        </dgm:presLayoutVars>
      </dgm:prSet>
      <dgm:spPr/>
    </dgm:pt>
  </dgm:ptLst>
  <dgm:cxnLst>
    <dgm:cxn modelId="{CF89E53F-9CD3-F04A-A706-F40401D03055}" type="presOf" srcId="{38457836-CC8E-488D-9BEE-DCDC530C7EC5}" destId="{969D8C94-582B-4F64-A46E-FCAAA6C89E33}" srcOrd="0" destOrd="0" presId="urn:microsoft.com/office/officeart/2018/2/layout/IconLabelList"/>
    <dgm:cxn modelId="{62A1FF49-EDB8-4CC7-A042-AAA4B610D71A}" srcId="{30530AA4-E60F-48A1-9838-D6284BC9EC42}" destId="{8A859FF1-F518-407E-9D9A-FEB845C5633D}" srcOrd="1" destOrd="0" parTransId="{4A075C70-36CB-4D70-B3B7-B2756437EFC3}" sibTransId="{9A31723F-514C-4B95-906F-5BC4DB256349}"/>
    <dgm:cxn modelId="{F44BA784-732F-2440-892A-0F92365EDEB2}" type="presOf" srcId="{30530AA4-E60F-48A1-9838-D6284BC9EC42}" destId="{64EFC6C3-D642-4565-B5B5-C5BD0E6217DF}" srcOrd="0" destOrd="0" presId="urn:microsoft.com/office/officeart/2018/2/layout/IconLabelList"/>
    <dgm:cxn modelId="{6482B1C2-B43C-6D49-A611-74FD8E1C66CF}" type="presOf" srcId="{8A859FF1-F518-407E-9D9A-FEB845C5633D}" destId="{DD9452A3-96A1-49A6-9DFE-2DCC3F9AAC33}" srcOrd="0" destOrd="0" presId="urn:microsoft.com/office/officeart/2018/2/layout/IconLabelList"/>
    <dgm:cxn modelId="{74B55BD1-469D-4588-A3F3-362CB4D7D3C7}" srcId="{30530AA4-E60F-48A1-9838-D6284BC9EC42}" destId="{38457836-CC8E-488D-9BEE-DCDC530C7EC5}" srcOrd="2" destOrd="0" parTransId="{81714578-FC73-4584-BADD-3CDE29D7C475}" sibTransId="{10CC710A-47C8-4C2F-9AEC-D2A3FBA470E1}"/>
    <dgm:cxn modelId="{FA940DF9-5AE8-4599-84A1-97AE185D6326}" srcId="{30530AA4-E60F-48A1-9838-D6284BC9EC42}" destId="{5D7F8E45-A1BA-4BA2-9382-6C30F2B85F73}" srcOrd="0" destOrd="0" parTransId="{59A79799-F401-4BA6-8765-9F3523FF9AA3}" sibTransId="{7E0C2B31-15D0-4761-AA6F-2F419E33CE9F}"/>
    <dgm:cxn modelId="{A9755EFE-5E89-6648-8D3E-7662031DDAC4}" type="presOf" srcId="{5D7F8E45-A1BA-4BA2-9382-6C30F2B85F73}" destId="{0F62CA2D-A2B7-4C33-A2CE-1620E0DC8A48}" srcOrd="0" destOrd="0" presId="urn:microsoft.com/office/officeart/2018/2/layout/IconLabelList"/>
    <dgm:cxn modelId="{929D1792-80DC-104F-89E4-BAA0A983C201}" type="presParOf" srcId="{64EFC6C3-D642-4565-B5B5-C5BD0E6217DF}" destId="{889BD409-DD9A-4EA7-A2BA-AF95DAF7088F}" srcOrd="0" destOrd="0" presId="urn:microsoft.com/office/officeart/2018/2/layout/IconLabelList"/>
    <dgm:cxn modelId="{DA398FE2-6ABA-F546-B19B-22CB5F27DB81}" type="presParOf" srcId="{889BD409-DD9A-4EA7-A2BA-AF95DAF7088F}" destId="{4003C859-5EEB-41B0-8850-83E1E1A1CCBD}" srcOrd="0" destOrd="0" presId="urn:microsoft.com/office/officeart/2018/2/layout/IconLabelList"/>
    <dgm:cxn modelId="{A0939E66-CA03-3F42-A07D-57730D96929F}" type="presParOf" srcId="{889BD409-DD9A-4EA7-A2BA-AF95DAF7088F}" destId="{B1E779B5-4409-46D9-9549-3DAEBCD652C3}" srcOrd="1" destOrd="0" presId="urn:microsoft.com/office/officeart/2018/2/layout/IconLabelList"/>
    <dgm:cxn modelId="{CB5016B4-17EF-AC4C-9CC4-A2E56C5FCF68}" type="presParOf" srcId="{889BD409-DD9A-4EA7-A2BA-AF95DAF7088F}" destId="{0F62CA2D-A2B7-4C33-A2CE-1620E0DC8A48}" srcOrd="2" destOrd="0" presId="urn:microsoft.com/office/officeart/2018/2/layout/IconLabelList"/>
    <dgm:cxn modelId="{76EA5934-07AD-6E42-9580-9C34A4F5C214}" type="presParOf" srcId="{64EFC6C3-D642-4565-B5B5-C5BD0E6217DF}" destId="{ED1D0FF1-F962-4E30-9812-4C43A3B7E3C6}" srcOrd="1" destOrd="0" presId="urn:microsoft.com/office/officeart/2018/2/layout/IconLabelList"/>
    <dgm:cxn modelId="{CD49EB5D-D759-4640-A579-ED869AFBC9E8}" type="presParOf" srcId="{64EFC6C3-D642-4565-B5B5-C5BD0E6217DF}" destId="{F81FB654-55E9-47DC-9D92-052181A8A115}" srcOrd="2" destOrd="0" presId="urn:microsoft.com/office/officeart/2018/2/layout/IconLabelList"/>
    <dgm:cxn modelId="{F1679B24-5492-CA4E-8687-02C2E86D74DA}" type="presParOf" srcId="{F81FB654-55E9-47DC-9D92-052181A8A115}" destId="{4C16DF02-CF65-4698-A266-EF00F4C617FF}" srcOrd="0" destOrd="0" presId="urn:microsoft.com/office/officeart/2018/2/layout/IconLabelList"/>
    <dgm:cxn modelId="{2DC5558A-3260-8C4E-BC27-4EEBD94F25D2}" type="presParOf" srcId="{F81FB654-55E9-47DC-9D92-052181A8A115}" destId="{F098AFC9-499C-4605-8BF6-1894DEED0A00}" srcOrd="1" destOrd="0" presId="urn:microsoft.com/office/officeart/2018/2/layout/IconLabelList"/>
    <dgm:cxn modelId="{E3AA4D48-75BE-B74D-80A7-96DD9A4CCC69}" type="presParOf" srcId="{F81FB654-55E9-47DC-9D92-052181A8A115}" destId="{DD9452A3-96A1-49A6-9DFE-2DCC3F9AAC33}" srcOrd="2" destOrd="0" presId="urn:microsoft.com/office/officeart/2018/2/layout/IconLabelList"/>
    <dgm:cxn modelId="{92ABBAC6-2097-1548-9171-6CD48048BF63}" type="presParOf" srcId="{64EFC6C3-D642-4565-B5B5-C5BD0E6217DF}" destId="{0C1F359E-45B2-4EB8-81EB-B40B6E96F1D2}" srcOrd="3" destOrd="0" presId="urn:microsoft.com/office/officeart/2018/2/layout/IconLabelList"/>
    <dgm:cxn modelId="{22B487A6-8FBF-264B-A2DB-00C488A896F8}" type="presParOf" srcId="{64EFC6C3-D642-4565-B5B5-C5BD0E6217DF}" destId="{9099C6D3-94FF-451F-AFE5-AC61A40A93AF}" srcOrd="4" destOrd="0" presId="urn:microsoft.com/office/officeart/2018/2/layout/IconLabelList"/>
    <dgm:cxn modelId="{5E140089-F53B-F645-ADA0-2451BD5DC5A2}" type="presParOf" srcId="{9099C6D3-94FF-451F-AFE5-AC61A40A93AF}" destId="{1846696C-D6EA-4305-B7DF-A369645170E9}" srcOrd="0" destOrd="0" presId="urn:microsoft.com/office/officeart/2018/2/layout/IconLabelList"/>
    <dgm:cxn modelId="{2744D864-6AE0-0C42-BEF4-7EAA873F6CD2}" type="presParOf" srcId="{9099C6D3-94FF-451F-AFE5-AC61A40A93AF}" destId="{D1B193E1-0902-4F56-A264-D88550CF432B}" srcOrd="1" destOrd="0" presId="urn:microsoft.com/office/officeart/2018/2/layout/IconLabelList"/>
    <dgm:cxn modelId="{82C755E4-9092-8047-9B30-8D125D7F61AE}" type="presParOf" srcId="{9099C6D3-94FF-451F-AFE5-AC61A40A93AF}" destId="{969D8C94-582B-4F64-A46E-FCAAA6C89E3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3C859-5EEB-41B0-8850-83E1E1A1CCBD}">
      <dsp:nvSpPr>
        <dsp:cNvPr id="0" name=""/>
        <dsp:cNvSpPr/>
      </dsp:nvSpPr>
      <dsp:spPr>
        <a:xfrm>
          <a:off x="411437" y="367693"/>
          <a:ext cx="1415512" cy="1415512"/>
        </a:xfrm>
        <a:prstGeom prst="rect">
          <a:avLst/>
        </a:prstGeom>
        <a:blipFill>
          <a:blip xmlns:r="http://schemas.openxmlformats.org/officeDocument/2006/relationships" r:embed="rId1">
            <a:alphaModFix amt="54000"/>
            <a:duotone>
              <a:schemeClr val="accent2">
                <a:shade val="45000"/>
                <a:satMod val="135000"/>
              </a:schemeClr>
              <a:prstClr val="white"/>
            </a:duotone>
            <a:lum bright="-20000" contrast="8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2CA2D-A2B7-4C33-A2CE-1620E0DC8A48}">
      <dsp:nvSpPr>
        <dsp:cNvPr id="0" name=""/>
        <dsp:cNvSpPr/>
      </dsp:nvSpPr>
      <dsp:spPr>
        <a:xfrm>
          <a:off x="0" y="2060497"/>
          <a:ext cx="1776663" cy="210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solidFill>
                <a:schemeClr val="tx1"/>
              </a:solidFill>
              <a:latin typeface="+mn-lt"/>
            </a:rPr>
            <a:t>Identifiers</a:t>
          </a:r>
          <a:br>
            <a:rPr lang="en-US" sz="2200" b="1" i="1" u="sng" kern="1200">
              <a:solidFill>
                <a:schemeClr val="tx1"/>
              </a:solidFill>
              <a:latin typeface="+mn-lt"/>
            </a:rPr>
          </a:br>
          <a:br>
            <a:rPr lang="en-US" sz="2200" b="1" kern="1200">
              <a:solidFill>
                <a:schemeClr val="tx1"/>
              </a:solidFill>
              <a:latin typeface="+mn-lt"/>
            </a:rPr>
          </a:br>
          <a:r>
            <a:rPr lang="en-US" sz="2200" b="1" kern="1200">
              <a:solidFill>
                <a:schemeClr val="tx1"/>
              </a:solidFill>
              <a:latin typeface="+mn-lt"/>
            </a:rPr>
            <a:t>ID :</a:t>
          </a:r>
          <a:r>
            <a:rPr lang="en-US" sz="2200" b="0" kern="1200">
              <a:solidFill>
                <a:schemeClr val="tx1"/>
              </a:solidFill>
              <a:latin typeface="+mn-lt"/>
            </a:rPr>
            <a:t> Unique ID of each customer</a:t>
          </a:r>
          <a:br>
            <a:rPr lang="en-US" sz="2200" b="1" kern="1200">
              <a:solidFill>
                <a:schemeClr val="tx1"/>
              </a:solidFill>
              <a:latin typeface="+mn-lt"/>
            </a:rPr>
          </a:br>
          <a:endParaRPr lang="en-US" sz="2200" b="0" kern="1200">
            <a:solidFill>
              <a:schemeClr val="tx1"/>
            </a:solidFill>
            <a:latin typeface="+mn-lt"/>
          </a:endParaRPr>
        </a:p>
      </dsp:txBody>
      <dsp:txXfrm>
        <a:off x="0" y="2060497"/>
        <a:ext cx="1776663" cy="2102838"/>
      </dsp:txXfrm>
    </dsp:sp>
    <dsp:sp modelId="{4C16DF02-CF65-4698-A266-EF00F4C617FF}">
      <dsp:nvSpPr>
        <dsp:cNvPr id="0" name=""/>
        <dsp:cNvSpPr/>
      </dsp:nvSpPr>
      <dsp:spPr>
        <a:xfrm>
          <a:off x="4498170" y="316265"/>
          <a:ext cx="1415512" cy="1415512"/>
        </a:xfrm>
        <a:prstGeom prst="rect">
          <a:avLst/>
        </a:prstGeom>
        <a:blipFill>
          <a:blip xmlns:r="http://schemas.openxmlformats.org/officeDocument/2006/relationships" r:embed="rId3">
            <a:alphaModFix amt="54000"/>
            <a:duotone>
              <a:schemeClr val="accent2">
                <a:shade val="45000"/>
                <a:satMod val="135000"/>
              </a:schemeClr>
              <a:prstClr val="white"/>
            </a:duotone>
            <a:lum bright="-18000" contrast="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452A3-96A1-49A6-9DFE-2DCC3F9AAC33}">
      <dsp:nvSpPr>
        <dsp:cNvPr id="0" name=""/>
        <dsp:cNvSpPr/>
      </dsp:nvSpPr>
      <dsp:spPr>
        <a:xfrm>
          <a:off x="3632342" y="1959056"/>
          <a:ext cx="3380792" cy="2354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solidFill>
                <a:schemeClr val="tx1"/>
              </a:solidFill>
              <a:latin typeface="+mn-lt"/>
            </a:rPr>
            <a:t>Independent Variables</a:t>
          </a:r>
          <a:br>
            <a:rPr lang="en-US" sz="2200" b="1" i="1" u="sng" kern="1200">
              <a:solidFill>
                <a:schemeClr val="tx1"/>
              </a:solidFill>
              <a:latin typeface="+mn-lt"/>
            </a:rPr>
          </a:br>
          <a:r>
            <a:rPr lang="en-US" sz="2200" b="1" i="0" u="none" kern="1200">
              <a:solidFill>
                <a:schemeClr val="tx1"/>
              </a:solidFill>
              <a:latin typeface="+mn-lt"/>
            </a:rPr>
            <a:t>Demographics</a:t>
          </a:r>
          <a:br>
            <a:rPr lang="en-US" sz="2200" b="1" i="0" u="sng" kern="1200">
              <a:solidFill>
                <a:schemeClr val="tx1"/>
              </a:solidFill>
              <a:latin typeface="+mn-lt"/>
            </a:rPr>
          </a:br>
          <a:r>
            <a:rPr lang="en-US" sz="2200" b="0" i="0" u="none" kern="1200">
              <a:solidFill>
                <a:schemeClr val="tx1"/>
              </a:solidFill>
              <a:latin typeface="+mn-lt"/>
            </a:rPr>
            <a:t>Amount spent </a:t>
          </a:r>
          <a:br>
            <a:rPr lang="en-US" sz="2200" b="0" i="0" u="none" kern="1200">
              <a:solidFill>
                <a:schemeClr val="tx1"/>
              </a:solidFill>
              <a:latin typeface="+mn-lt"/>
            </a:rPr>
          </a:br>
          <a:r>
            <a:rPr lang="en-US" sz="2200" b="0" i="0" u="none" kern="1200">
              <a:solidFill>
                <a:schemeClr val="tx1"/>
              </a:solidFill>
              <a:latin typeface="+mn-lt"/>
            </a:rPr>
            <a:t>No of purchases </a:t>
          </a:r>
          <a:br>
            <a:rPr lang="en-US" sz="2200" b="0" i="0" u="none" kern="1200">
              <a:solidFill>
                <a:schemeClr val="tx1"/>
              </a:solidFill>
              <a:latin typeface="+mn-lt"/>
            </a:rPr>
          </a:br>
          <a:r>
            <a:rPr lang="en-US" sz="2200" b="0" i="0" u="none" kern="1200">
              <a:solidFill>
                <a:schemeClr val="tx1"/>
              </a:solidFill>
              <a:latin typeface="+mn-lt"/>
            </a:rPr>
            <a:t>Recency </a:t>
          </a:r>
          <a:br>
            <a:rPr lang="en-US" sz="2200" b="0" i="0" u="none" kern="1200">
              <a:solidFill>
                <a:schemeClr val="tx1"/>
              </a:solidFill>
              <a:latin typeface="+mn-lt"/>
            </a:rPr>
          </a:br>
          <a:r>
            <a:rPr lang="en-US" sz="2200" b="0" i="0" u="none" kern="1200">
              <a:solidFill>
                <a:schemeClr val="tx1"/>
              </a:solidFill>
              <a:latin typeface="+mn-lt"/>
            </a:rPr>
            <a:t>Number of web visits</a:t>
          </a:r>
          <a:br>
            <a:rPr lang="en-US" sz="2200" b="0" i="0" u="none" kern="1200">
              <a:solidFill>
                <a:schemeClr val="tx1"/>
              </a:solidFill>
              <a:latin typeface="+mn-lt"/>
            </a:rPr>
          </a:br>
          <a:r>
            <a:rPr lang="en-US" sz="2200" b="0" i="0" u="none" kern="1200">
              <a:solidFill>
                <a:schemeClr val="tx1"/>
              </a:solidFill>
              <a:latin typeface="+mn-lt"/>
            </a:rPr>
            <a:t>Income</a:t>
          </a:r>
          <a:br>
            <a:rPr lang="en-US" sz="2200" b="1" i="1" u="sng" kern="1200">
              <a:solidFill>
                <a:schemeClr val="tx1"/>
              </a:solidFill>
              <a:latin typeface="+mn-lt"/>
            </a:rPr>
          </a:br>
          <a:br>
            <a:rPr lang="en-US" sz="2200" b="0" i="0" u="none" kern="1200">
              <a:solidFill>
                <a:schemeClr val="tx1"/>
              </a:solidFill>
              <a:latin typeface="+mn-lt"/>
            </a:rPr>
          </a:br>
          <a:br>
            <a:rPr lang="en-US" sz="2200" b="0" i="0" u="none" kern="1200">
              <a:solidFill>
                <a:schemeClr val="tx1"/>
              </a:solidFill>
              <a:latin typeface="+mn-lt"/>
            </a:rPr>
          </a:br>
          <a:br>
            <a:rPr lang="en-US" sz="2200" b="0" i="0" u="none" kern="1200">
              <a:solidFill>
                <a:schemeClr val="tx1"/>
              </a:solidFill>
              <a:latin typeface="+mn-lt"/>
            </a:rPr>
          </a:br>
          <a:endParaRPr lang="en-US" sz="2200" b="1" i="1" u="sng" kern="1200">
            <a:solidFill>
              <a:schemeClr val="tx1"/>
            </a:solidFill>
            <a:latin typeface="+mn-lt"/>
          </a:endParaRPr>
        </a:p>
      </dsp:txBody>
      <dsp:txXfrm>
        <a:off x="3632342" y="1959056"/>
        <a:ext cx="3380792" cy="2354758"/>
      </dsp:txXfrm>
    </dsp:sp>
    <dsp:sp modelId="{1846696C-D6EA-4305-B7DF-A369645170E9}">
      <dsp:nvSpPr>
        <dsp:cNvPr id="0" name=""/>
        <dsp:cNvSpPr/>
      </dsp:nvSpPr>
      <dsp:spPr>
        <a:xfrm>
          <a:off x="8874934" y="394752"/>
          <a:ext cx="1415512" cy="1415512"/>
        </a:xfrm>
        <a:prstGeom prst="rect">
          <a:avLst/>
        </a:prstGeom>
        <a:blipFill>
          <a:blip xmlns:r="http://schemas.openxmlformats.org/officeDocument/2006/relationships" r:embed="rId5">
            <a:alphaModFix amt="54000"/>
            <a:duotone>
              <a:schemeClr val="accent2">
                <a:shade val="45000"/>
                <a:satMod val="135000"/>
              </a:schemeClr>
              <a:prstClr val="white"/>
            </a:duotone>
            <a:lum bright="-19000" contrast="9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D8C94-582B-4F64-A46E-FCAAA6C89E33}">
      <dsp:nvSpPr>
        <dsp:cNvPr id="0" name=""/>
        <dsp:cNvSpPr/>
      </dsp:nvSpPr>
      <dsp:spPr>
        <a:xfrm>
          <a:off x="8491134" y="1997706"/>
          <a:ext cx="2627313" cy="210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t>Target</a:t>
          </a:r>
          <a:br>
            <a:rPr lang="en-US" sz="2200" b="1" i="1" u="sng" kern="1200"/>
          </a:br>
          <a:br>
            <a:rPr lang="en-US" sz="2200" b="1" i="1" u="sng" kern="1200"/>
          </a:br>
          <a:r>
            <a:rPr lang="en-US" sz="2200" b="0" i="0" u="none" kern="1200"/>
            <a:t>Response</a:t>
          </a:r>
        </a:p>
      </dsp:txBody>
      <dsp:txXfrm>
        <a:off x="8491134" y="1997706"/>
        <a:ext cx="2627313" cy="210283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B4E85-C6A1-6343-9A3B-A6AEA7A4A88D}" type="datetimeFigureOut">
              <a:rPr lang="en-US" smtClean="0"/>
              <a:t>7/7/24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8CEB5-F92D-8842-94EA-D74E5B0ED228}" type="slidenum">
              <a:rPr lang="en-US" smtClean="0"/>
              <a:t>‹#›</a:t>
            </a:fld>
            <a:endParaRPr lang="en-US"/>
          </a:p>
        </p:txBody>
      </p:sp>
    </p:spTree>
    <p:extLst>
      <p:ext uri="{BB962C8B-B14F-4D97-AF65-F5344CB8AC3E}">
        <p14:creationId xmlns:p14="http://schemas.microsoft.com/office/powerpoint/2010/main" val="61420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1</a:t>
            </a:fld>
            <a:endParaRPr lang="en-US"/>
          </a:p>
        </p:txBody>
      </p:sp>
    </p:spTree>
    <p:extLst>
      <p:ext uri="{BB962C8B-B14F-4D97-AF65-F5344CB8AC3E}">
        <p14:creationId xmlns:p14="http://schemas.microsoft.com/office/powerpoint/2010/main" val="152236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13</a:t>
            </a:fld>
            <a:endParaRPr lang="en-US"/>
          </a:p>
        </p:txBody>
      </p:sp>
    </p:spTree>
    <p:extLst>
      <p:ext uri="{BB962C8B-B14F-4D97-AF65-F5344CB8AC3E}">
        <p14:creationId xmlns:p14="http://schemas.microsoft.com/office/powerpoint/2010/main" val="297007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Looking into </a:t>
            </a:r>
            <a:r>
              <a:rPr lang="en-US" b="0" u="none" strike="noStrike">
                <a:effectLst/>
                <a:latin typeface="Calibri"/>
                <a:cs typeface="Calibri"/>
              </a:rPr>
              <a:t>Background and Context </a:t>
            </a:r>
            <a:r>
              <a:rPr lang="en-US" b="0" i="0">
                <a:solidFill>
                  <a:srgbClr val="0D0D0D"/>
                </a:solidFill>
                <a:effectLst/>
                <a:latin typeface="Söhne"/>
              </a:rPr>
              <a:t>The superstore has launched a new Gold Membership offer, providing a 20% discount on all purchases for just $499, down from $999. They're conducting a targeted phone campaign for existing customers to promote this offer</a:t>
            </a:r>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2</a:t>
            </a:fld>
            <a:endParaRPr lang="en-US"/>
          </a:p>
        </p:txBody>
      </p:sp>
    </p:spTree>
    <p:extLst>
      <p:ext uri="{BB962C8B-B14F-4D97-AF65-F5344CB8AC3E}">
        <p14:creationId xmlns:p14="http://schemas.microsoft.com/office/powerpoint/2010/main" val="393774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Our objective is to develop a predictive model to classify customers based on their likelihood of purchasing the Gold Membership. This will optimize resource allocation and target the most promising customers, minimizing unnecessary expenses. We aim to predict the likelihood of customers giving a positive response to this offer</a:t>
            </a:r>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3</a:t>
            </a:fld>
            <a:endParaRPr lang="en-US"/>
          </a:p>
        </p:txBody>
      </p:sp>
    </p:spTree>
    <p:extLst>
      <p:ext uri="{BB962C8B-B14F-4D97-AF65-F5344CB8AC3E}">
        <p14:creationId xmlns:p14="http://schemas.microsoft.com/office/powerpoint/2010/main" val="223972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Demographics: Age, education, marital status, kid home, teen home, </a:t>
            </a:r>
            <a:br>
              <a:rPr lang="en-US">
                <a:cs typeface="Calibri"/>
              </a:rPr>
            </a:br>
            <a:r>
              <a:rPr lang="en-US" b="0" i="0">
                <a:solidFill>
                  <a:srgbClr val="0D0D0D"/>
                </a:solidFill>
                <a:effectLst/>
                <a:latin typeface="Söhne"/>
              </a:rPr>
              <a:t>Our target variable is customer response, categorized as positive or negative. We'll conduct exploratory data analysis and feature engineering to prepare the data for modeling, aiming to build an accurate predictive model. Let's dive into our analysis and insights supported </a:t>
            </a:r>
            <a:endParaRPr lang="en-US">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4</a:t>
            </a:fld>
            <a:endParaRPr lang="en-US"/>
          </a:p>
        </p:txBody>
      </p:sp>
    </p:spTree>
    <p:extLst>
      <p:ext uri="{BB962C8B-B14F-4D97-AF65-F5344CB8AC3E}">
        <p14:creationId xmlns:p14="http://schemas.microsoft.com/office/powerpoint/2010/main" val="977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Post univariate analysis along with data visualizations, we have performed the following steps.</a:t>
            </a:r>
          </a:p>
        </p:txBody>
      </p:sp>
      <p:sp>
        <p:nvSpPr>
          <p:cNvPr id="4" name="Slide Number Placeholder 3"/>
          <p:cNvSpPr>
            <a:spLocks noGrp="1"/>
          </p:cNvSpPr>
          <p:nvPr>
            <p:ph type="sldNum" sz="quarter" idx="5"/>
          </p:nvPr>
        </p:nvSpPr>
        <p:spPr/>
        <p:txBody>
          <a:bodyPr/>
          <a:lstStyle/>
          <a:p>
            <a:fld id="{3828CEB5-F92D-8842-94EA-D74E5B0ED228}" type="slidenum">
              <a:rPr lang="en-US" smtClean="0"/>
              <a:t>5</a:t>
            </a:fld>
            <a:endParaRPr lang="en-US"/>
          </a:p>
        </p:txBody>
      </p:sp>
    </p:spTree>
    <p:extLst>
      <p:ext uri="{BB962C8B-B14F-4D97-AF65-F5344CB8AC3E}">
        <p14:creationId xmlns:p14="http://schemas.microsoft.com/office/powerpoint/2010/main" val="138801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Logistic regression has identified 424 records out off 504, with a recall of 77%.</a:t>
            </a:r>
          </a:p>
        </p:txBody>
      </p:sp>
      <p:sp>
        <p:nvSpPr>
          <p:cNvPr id="4" name="Slide Number Placeholder 3"/>
          <p:cNvSpPr>
            <a:spLocks noGrp="1"/>
          </p:cNvSpPr>
          <p:nvPr>
            <p:ph type="sldNum" sz="quarter" idx="5"/>
          </p:nvPr>
        </p:nvSpPr>
        <p:spPr/>
        <p:txBody>
          <a:bodyPr/>
          <a:lstStyle/>
          <a:p>
            <a:fld id="{3828CEB5-F92D-8842-94EA-D74E5B0ED228}" type="slidenum">
              <a:rPr lang="en-US" smtClean="0"/>
              <a:t>9</a:t>
            </a:fld>
            <a:endParaRPr lang="en-US"/>
          </a:p>
        </p:txBody>
      </p:sp>
    </p:spTree>
    <p:extLst>
      <p:ext uri="{BB962C8B-B14F-4D97-AF65-F5344CB8AC3E}">
        <p14:creationId xmlns:p14="http://schemas.microsoft.com/office/powerpoint/2010/main" val="292017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Out of 1679 model identified 1590 records with 95% recall.</a:t>
            </a:r>
          </a:p>
        </p:txBody>
      </p:sp>
      <p:sp>
        <p:nvSpPr>
          <p:cNvPr id="4" name="Slide Number Placeholder 3"/>
          <p:cNvSpPr>
            <a:spLocks noGrp="1"/>
          </p:cNvSpPr>
          <p:nvPr>
            <p:ph type="sldNum" sz="quarter" idx="5"/>
          </p:nvPr>
        </p:nvSpPr>
        <p:spPr/>
        <p:txBody>
          <a:bodyPr/>
          <a:lstStyle/>
          <a:p>
            <a:fld id="{3828CEB5-F92D-8842-94EA-D74E5B0ED228}" type="slidenum">
              <a:rPr lang="en-US" smtClean="0"/>
              <a:t>10</a:t>
            </a:fld>
            <a:endParaRPr lang="en-US"/>
          </a:p>
        </p:txBody>
      </p:sp>
    </p:spTree>
    <p:extLst>
      <p:ext uri="{BB962C8B-B14F-4D97-AF65-F5344CB8AC3E}">
        <p14:creationId xmlns:p14="http://schemas.microsoft.com/office/powerpoint/2010/main" val="265053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11</a:t>
            </a:fld>
            <a:endParaRPr lang="en-US"/>
          </a:p>
        </p:txBody>
      </p:sp>
    </p:spTree>
    <p:extLst>
      <p:ext uri="{BB962C8B-B14F-4D97-AF65-F5344CB8AC3E}">
        <p14:creationId xmlns:p14="http://schemas.microsoft.com/office/powerpoint/2010/main" val="211741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 avg recency is 49 ~ which is not bad. They need to make the intended customer buy more. </a:t>
            </a:r>
            <a:r>
              <a:rPr lang="en-US"/>
              <a:t>compared to market standard of 100$ the average order value is pretty low at 50$</a:t>
            </a:r>
            <a:endParaRPr lang="en-US">
              <a:ea typeface="Calibri"/>
              <a:cs typeface="Calibri"/>
            </a:endParaRPr>
          </a:p>
          <a:p>
            <a:r>
              <a:rPr lang="en-US">
                <a:ea typeface="Calibri"/>
                <a:cs typeface="Calibri"/>
              </a:rPr>
              <a:t>2 high feature importance and negative correlation. Need to cater for teens or family size. Family wide discounts</a:t>
            </a:r>
          </a:p>
          <a:p>
            <a:r>
              <a:rPr lang="en-US">
                <a:ea typeface="Calibri"/>
                <a:cs typeface="Calibri"/>
              </a:rPr>
              <a:t>3 </a:t>
            </a:r>
            <a:r>
              <a:rPr lang="en-US"/>
              <a:t>Develop a robust social media strategy to increase brand awareness and website engagement.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12</a:t>
            </a:fld>
            <a:endParaRPr lang="en-US"/>
          </a:p>
        </p:txBody>
      </p:sp>
    </p:spTree>
    <p:extLst>
      <p:ext uri="{BB962C8B-B14F-4D97-AF65-F5344CB8AC3E}">
        <p14:creationId xmlns:p14="http://schemas.microsoft.com/office/powerpoint/2010/main" val="143457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2482-1FD1-3097-3CE7-7EBE102DA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572AC-CD95-B4E7-2DD9-DD9073DF8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D0E98AE-1025-7121-B381-B8DA105BF505}"/>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8" name="Footer Placeholder 7">
            <a:extLst>
              <a:ext uri="{FF2B5EF4-FFF2-40B4-BE49-F238E27FC236}">
                <a16:creationId xmlns:a16="http://schemas.microsoft.com/office/drawing/2014/main" id="{E841A477-98A3-344F-A8F2-216531DE57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CBB22B-4F73-DC6B-3ABE-1364B26D6666}"/>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07905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00D9-79CC-68A7-C53C-3B115C25F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E0CE1-987A-EA1A-9913-DF9A41DECF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7CD2A-4E07-0830-FE52-86F75CDEAB7E}"/>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5" name="Footer Placeholder 4">
            <a:extLst>
              <a:ext uri="{FF2B5EF4-FFF2-40B4-BE49-F238E27FC236}">
                <a16:creationId xmlns:a16="http://schemas.microsoft.com/office/drawing/2014/main" id="{188DA8D5-71CE-E4C6-6429-F61EE9785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8ABD6-08EB-4272-0839-28C7CFE2157D}"/>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410495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2A193-9270-2B57-C7FE-DE2F10DA0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44BD9-4315-A889-A6A1-D659B632CB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C6673-C60C-9814-544E-202D0A3F3741}"/>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5" name="Footer Placeholder 4">
            <a:extLst>
              <a:ext uri="{FF2B5EF4-FFF2-40B4-BE49-F238E27FC236}">
                <a16:creationId xmlns:a16="http://schemas.microsoft.com/office/drawing/2014/main" id="{E5C7A942-FED3-0D8A-9151-06265F087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F2B90-1C29-101D-7C15-825E680AFBC7}"/>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418134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2EBC6-4237-FE25-1904-B63C7C0BEFFF}"/>
              </a:ext>
            </a:extLst>
          </p:cNvPr>
          <p:cNvSpPr>
            <a:spLocks noGrp="1"/>
          </p:cNvSpPr>
          <p:nvPr>
            <p:ph idx="1"/>
          </p:nvPr>
        </p:nvSpPr>
        <p:spPr/>
        <p:txBody>
          <a:bodyPr>
            <a:normAutofit/>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74283C0-5BB1-6842-7A53-1CFF8E1B7E44}"/>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10" name="Footer Placeholder 9">
            <a:extLst>
              <a:ext uri="{FF2B5EF4-FFF2-40B4-BE49-F238E27FC236}">
                <a16:creationId xmlns:a16="http://schemas.microsoft.com/office/drawing/2014/main" id="{0C177F8F-912C-83E4-4457-E079FE499E3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AB8DF9D2-5588-C8A1-4604-148AE7757CCF}"/>
              </a:ext>
            </a:extLst>
          </p:cNvPr>
          <p:cNvSpPr>
            <a:spLocks noGrp="1"/>
          </p:cNvSpPr>
          <p:nvPr>
            <p:ph type="sldNum" sz="quarter" idx="12"/>
          </p:nvPr>
        </p:nvSpPr>
        <p:spPr/>
        <p:txBody>
          <a:bodyPr/>
          <a:lstStyle/>
          <a:p>
            <a:fld id="{2F8F56B1-F20D-8347-A931-396D88132904}" type="slidenum">
              <a:rPr lang="en-US" smtClean="0"/>
              <a:t>‹#›</a:t>
            </a:fld>
            <a:endParaRPr lang="en-US"/>
          </a:p>
        </p:txBody>
      </p:sp>
      <p:sp>
        <p:nvSpPr>
          <p:cNvPr id="12" name="Title 11">
            <a:extLst>
              <a:ext uri="{FF2B5EF4-FFF2-40B4-BE49-F238E27FC236}">
                <a16:creationId xmlns:a16="http://schemas.microsoft.com/office/drawing/2014/main" id="{9A7D5419-2DDB-7FE6-4303-359679577D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147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1AF2-D48E-29B3-2F19-99D3B90CA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26CEF-226F-4C07-EACB-18581B480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E1FF14-92FA-B321-314B-C9543761ED64}"/>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5" name="Footer Placeholder 4">
            <a:extLst>
              <a:ext uri="{FF2B5EF4-FFF2-40B4-BE49-F238E27FC236}">
                <a16:creationId xmlns:a16="http://schemas.microsoft.com/office/drawing/2014/main" id="{0E32002A-3C6D-1A97-32E5-1920D9C96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C8A24-9664-50D3-C337-773DE011DDF4}"/>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027083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4AF7-AA8D-5376-2290-435E3CB6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0A1172-4ADB-E0DF-DDA7-529CEB9CB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1996B3-C9FF-A6CF-40E8-5BC53C38C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2FA1F8-A8CF-D18F-0FD5-167EC906332E}"/>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6" name="Footer Placeholder 5">
            <a:extLst>
              <a:ext uri="{FF2B5EF4-FFF2-40B4-BE49-F238E27FC236}">
                <a16:creationId xmlns:a16="http://schemas.microsoft.com/office/drawing/2014/main" id="{C3A61D12-8AAF-4A58-9D9B-06266BE05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43A3C-EEEA-21FA-2C11-3369068AB46C}"/>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37762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406C-77A3-96A0-58EE-6D0CCF7AF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749B70-15D9-DFD2-8733-B1F73215D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7AAC5-CFAD-21FC-AD4C-8F45BFD71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66C5D7-7DF2-EFEF-68FF-F323120CEE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DEF95-9F7F-198D-EF27-8DACDA0489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4D9B5D-6EE0-F7F1-66F4-C05A548C9839}"/>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8" name="Footer Placeholder 7">
            <a:extLst>
              <a:ext uri="{FF2B5EF4-FFF2-40B4-BE49-F238E27FC236}">
                <a16:creationId xmlns:a16="http://schemas.microsoft.com/office/drawing/2014/main" id="{E3A2897E-9DD4-FDC7-869B-44CE9C7F34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FED5-776A-978C-A01F-BB9B75EE27DE}"/>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1057416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E2B7-F713-170A-CC61-A0A5F6BCA8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E7677-41E3-64DA-54A6-02A3A095302C}"/>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4" name="Footer Placeholder 3">
            <a:extLst>
              <a:ext uri="{FF2B5EF4-FFF2-40B4-BE49-F238E27FC236}">
                <a16:creationId xmlns:a16="http://schemas.microsoft.com/office/drawing/2014/main" id="{40C9DBBD-89BF-6D83-E284-B84C91BCB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3E506D-6A6F-630F-0226-5FA12131ECA6}"/>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67871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91CF1C-DFCE-4CA5-5C1F-10A41188D239}"/>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3" name="Footer Placeholder 2">
            <a:extLst>
              <a:ext uri="{FF2B5EF4-FFF2-40B4-BE49-F238E27FC236}">
                <a16:creationId xmlns:a16="http://schemas.microsoft.com/office/drawing/2014/main" id="{0D681088-F35E-E306-13AB-45FC9E225B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EC1208-F46F-0416-2F43-4FFFD9590E30}"/>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75953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ACE6-B2C6-0864-FCB5-D32C2C8CF0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CBFE6F-B3B0-61C1-DD96-A43E71FA9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CD10-654D-15BC-1E83-DE8C6164B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78C23-50E8-A867-86F8-2BFA2977CF19}"/>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6" name="Footer Placeholder 5">
            <a:extLst>
              <a:ext uri="{FF2B5EF4-FFF2-40B4-BE49-F238E27FC236}">
                <a16:creationId xmlns:a16="http://schemas.microsoft.com/office/drawing/2014/main" id="{B4172C28-0C35-7298-A2CD-57C852CC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8AA00-3F22-D181-0490-16CDE4A9F1A2}"/>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62209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9A7C-ECEC-DA16-AD13-C47EFE619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037543-C863-8845-5881-C225DA5E3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868364-62F3-9715-BE9A-60B2D0ABF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AAEFE-42F0-F951-FE79-5844E2B39BC2}"/>
              </a:ext>
            </a:extLst>
          </p:cNvPr>
          <p:cNvSpPr>
            <a:spLocks noGrp="1"/>
          </p:cNvSpPr>
          <p:nvPr>
            <p:ph type="dt" sz="half" idx="10"/>
          </p:nvPr>
        </p:nvSpPr>
        <p:spPr/>
        <p:txBody>
          <a:bodyPr/>
          <a:lstStyle/>
          <a:p>
            <a:fld id="{68F193AB-24CD-3A48-A318-B93E56AC9831}" type="datetimeFigureOut">
              <a:rPr lang="en-US" smtClean="0"/>
              <a:t>7/7/24</a:t>
            </a:fld>
            <a:endParaRPr lang="en-US"/>
          </a:p>
        </p:txBody>
      </p:sp>
      <p:sp>
        <p:nvSpPr>
          <p:cNvPr id="6" name="Footer Placeholder 5">
            <a:extLst>
              <a:ext uri="{FF2B5EF4-FFF2-40B4-BE49-F238E27FC236}">
                <a16:creationId xmlns:a16="http://schemas.microsoft.com/office/drawing/2014/main" id="{6917EF72-54FF-3F9B-CD8F-6566D80D6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0113C-D636-696F-07DA-26D646545BD2}"/>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122593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540D3-742F-CAF9-5EAA-B481FE7D7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894838-6E73-60BD-7027-30F3264D4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9413-938D-DDCC-2AD1-BC4E18CF8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193AB-24CD-3A48-A318-B93E56AC9831}" type="datetimeFigureOut">
              <a:rPr lang="en-US" smtClean="0"/>
              <a:t>7/7/24</a:t>
            </a:fld>
            <a:endParaRPr lang="en-US"/>
          </a:p>
        </p:txBody>
      </p:sp>
      <p:sp>
        <p:nvSpPr>
          <p:cNvPr id="5" name="Footer Placeholder 4">
            <a:extLst>
              <a:ext uri="{FF2B5EF4-FFF2-40B4-BE49-F238E27FC236}">
                <a16:creationId xmlns:a16="http://schemas.microsoft.com/office/drawing/2014/main" id="{AFD27558-D3BF-2D79-0C0D-704E1004B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E2BBCC-7DBC-9374-3B58-E8C86A0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F56B1-F20D-8347-A931-396D88132904}" type="slidenum">
              <a:rPr lang="en-US" smtClean="0"/>
              <a:t>‹#›</a:t>
            </a:fld>
            <a:endParaRPr lang="en-US"/>
          </a:p>
        </p:txBody>
      </p:sp>
    </p:spTree>
    <p:extLst>
      <p:ext uri="{BB962C8B-B14F-4D97-AF65-F5344CB8AC3E}">
        <p14:creationId xmlns:p14="http://schemas.microsoft.com/office/powerpoint/2010/main" val="4287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ine of grocery carts">
            <a:extLst>
              <a:ext uri="{FF2B5EF4-FFF2-40B4-BE49-F238E27FC236}">
                <a16:creationId xmlns:a16="http://schemas.microsoft.com/office/drawing/2014/main" id="{495FB425-B9E5-F4A0-BA22-CEC839C1B668}"/>
              </a:ext>
            </a:extLst>
          </p:cNvPr>
          <p:cNvPicPr>
            <a:picLocks noChangeAspect="1"/>
          </p:cNvPicPr>
          <p:nvPr/>
        </p:nvPicPr>
        <p:blipFill rotWithShape="1">
          <a:blip r:embed="rId3"/>
          <a:srcRect l="9810" r="581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72818-6AD3-A0B0-66C7-7AC707DBD21C}"/>
              </a:ext>
            </a:extLst>
          </p:cNvPr>
          <p:cNvSpPr>
            <a:spLocks noGrp="1"/>
          </p:cNvSpPr>
          <p:nvPr>
            <p:ph type="ctrTitle"/>
          </p:nvPr>
        </p:nvSpPr>
        <p:spPr>
          <a:xfrm>
            <a:off x="423719" y="1623136"/>
            <a:ext cx="5853547" cy="2436390"/>
          </a:xfrm>
        </p:spPr>
        <p:txBody>
          <a:bodyPr anchor="b">
            <a:normAutofit/>
          </a:bodyPr>
          <a:lstStyle/>
          <a:p>
            <a:pPr algn="l"/>
            <a:r>
              <a:rPr lang="en-US" sz="4800" b="1" i="0" dirty="0">
                <a:effectLst/>
                <a:latin typeface="zeitung"/>
              </a:rPr>
              <a:t>Superstore Marketing Campaign</a:t>
            </a:r>
            <a:br>
              <a:rPr lang="en-US" sz="4800" b="1" i="0" dirty="0">
                <a:effectLst/>
                <a:latin typeface="zeitung"/>
              </a:rPr>
            </a:br>
            <a:endParaRPr lang="en-US" sz="48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81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0"/>
            <a:ext cx="12191998" cy="685800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14107" y="182568"/>
            <a:ext cx="10515600" cy="1325563"/>
          </a:xfrm>
        </p:spPr>
        <p:txBody>
          <a:bodyPr>
            <a:normAutofit/>
          </a:bodyPr>
          <a:lstStyle/>
          <a:p>
            <a:r>
              <a:rPr lang="en-US">
                <a:latin typeface="Calibri"/>
                <a:cs typeface="Calibri"/>
              </a:rPr>
              <a:t>Results -Ensemble Model</a:t>
            </a:r>
          </a:p>
        </p:txBody>
      </p:sp>
      <p:sp>
        <p:nvSpPr>
          <p:cNvPr id="6" name="TextBox 5">
            <a:extLst>
              <a:ext uri="{FF2B5EF4-FFF2-40B4-BE49-F238E27FC236}">
                <a16:creationId xmlns:a16="http://schemas.microsoft.com/office/drawing/2014/main" id="{BB2C585C-28A0-6B86-8E44-66C4A865275D}"/>
              </a:ext>
            </a:extLst>
          </p:cNvPr>
          <p:cNvSpPr txBox="1"/>
          <p:nvPr/>
        </p:nvSpPr>
        <p:spPr>
          <a:xfrm>
            <a:off x="784109" y="2030995"/>
            <a:ext cx="5803521" cy="2800767"/>
          </a:xfrm>
          <a:prstGeom prst="rect">
            <a:avLst/>
          </a:prstGeom>
          <a:noFill/>
        </p:spPr>
        <p:txBody>
          <a:bodyPr wrap="square" lIns="91440" tIns="45720" rIns="91440" bIns="45720" rtlCol="0" anchor="t">
            <a:spAutoFit/>
          </a:bodyPr>
          <a:lstStyle/>
          <a:p>
            <a:pPr marL="342900" indent="-342900">
              <a:buFont typeface="Arial"/>
              <a:buChar char="•"/>
            </a:pPr>
            <a:r>
              <a:rPr lang="en-US" sz="2200"/>
              <a:t>Grid search analysis yielded 2 as the optimal Neighbours for class identification.</a:t>
            </a:r>
            <a:endParaRPr lang="en-US" sz="2200">
              <a:ea typeface="Calibri"/>
              <a:cs typeface="Calibri"/>
            </a:endParaRPr>
          </a:p>
          <a:p>
            <a:pPr marL="342900" indent="-342900">
              <a:buFont typeface="Arial"/>
              <a:buChar char="•"/>
            </a:pPr>
            <a:r>
              <a:rPr lang="en-US" sz="2200"/>
              <a:t>Achieved 91% accuracy on training data.</a:t>
            </a:r>
            <a:endParaRPr lang="en-US" sz="2200">
              <a:ea typeface="Calibri"/>
              <a:cs typeface="Calibri"/>
            </a:endParaRPr>
          </a:p>
          <a:p>
            <a:pPr marL="285750" indent="-285750">
              <a:buFont typeface="Arial"/>
              <a:buChar char="•"/>
            </a:pPr>
            <a:r>
              <a:rPr lang="en-US" sz="2200"/>
              <a:t> Excellent recall</a:t>
            </a:r>
            <a:r>
              <a:rPr lang="en-US" sz="2200">
                <a:effectLst/>
              </a:rPr>
              <a:t>, </a:t>
            </a:r>
            <a:r>
              <a:rPr lang="en-US" sz="2200"/>
              <a:t>especially </a:t>
            </a:r>
            <a:r>
              <a:rPr lang="en-US" sz="2200">
                <a:effectLst/>
              </a:rPr>
              <a:t>for </a:t>
            </a:r>
            <a:r>
              <a:rPr lang="en-US" sz="2200"/>
              <a:t>potential responders (96%).</a:t>
            </a:r>
            <a:endParaRPr lang="en-US" sz="2200">
              <a:ea typeface="Calibri"/>
              <a:cs typeface="Calibri"/>
            </a:endParaRPr>
          </a:p>
          <a:p>
            <a:pPr marL="285750" indent="-285750">
              <a:buFont typeface="Arial"/>
              <a:buChar char="•"/>
            </a:pPr>
            <a:r>
              <a:rPr lang="en-US" sz="2200"/>
              <a:t>Outperforms baseline model, demonstrating its effectiveness in predicting customer response</a:t>
            </a:r>
            <a:r>
              <a:rPr lang="en-US" sz="2200">
                <a:effectLst/>
              </a:rPr>
              <a:t>.</a:t>
            </a:r>
            <a:endParaRPr lang="en-US" sz="2200">
              <a:ea typeface="Calibri" panose="020F0502020204030204"/>
              <a:cs typeface="Calibri" panose="020F0502020204030204"/>
            </a:endParaRPr>
          </a:p>
        </p:txBody>
      </p:sp>
      <p:pic>
        <p:nvPicPr>
          <p:cNvPr id="8" name="Picture 7" descr="A number of numbers in a row&#10;&#10;Description automatically generated with medium confidence">
            <a:extLst>
              <a:ext uri="{FF2B5EF4-FFF2-40B4-BE49-F238E27FC236}">
                <a16:creationId xmlns:a16="http://schemas.microsoft.com/office/drawing/2014/main" id="{898C0AEF-108F-ABAB-F075-ED47F33477F0}"/>
              </a:ext>
            </a:extLst>
          </p:cNvPr>
          <p:cNvPicPr>
            <a:picLocks noChangeAspect="1"/>
          </p:cNvPicPr>
          <p:nvPr/>
        </p:nvPicPr>
        <p:blipFill rotWithShape="1">
          <a:blip r:embed="rId4">
            <a:duotone>
              <a:schemeClr val="accent2">
                <a:shade val="45000"/>
                <a:satMod val="135000"/>
              </a:schemeClr>
              <a:prstClr val="white"/>
            </a:duotone>
          </a:blip>
          <a:srcRect t="5045"/>
          <a:stretch/>
        </p:blipFill>
        <p:spPr>
          <a:xfrm>
            <a:off x="7100045" y="2487765"/>
            <a:ext cx="4669960" cy="1875744"/>
          </a:xfrm>
          <a:prstGeom prst="rect">
            <a:avLst/>
          </a:prstGeom>
        </p:spPr>
      </p:pic>
    </p:spTree>
    <p:extLst>
      <p:ext uri="{BB962C8B-B14F-4D97-AF65-F5344CB8AC3E}">
        <p14:creationId xmlns:p14="http://schemas.microsoft.com/office/powerpoint/2010/main" val="35386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4000"/>
                    </a14:imgEffect>
                    <a14:imgEffect>
                      <a14:brightnessContrast bright="-4000" contrast="2000"/>
                    </a14:imgEffect>
                  </a14:imgLayer>
                </a14:imgProps>
              </a:ext>
            </a:extLst>
          </a:blip>
          <a:srcRect t="7386" r="9091" b="9465"/>
          <a:stretch/>
        </p:blipFill>
        <p:spPr>
          <a:xfrm>
            <a:off x="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606706" y="130488"/>
            <a:ext cx="10515600" cy="1325563"/>
          </a:xfrm>
        </p:spPr>
        <p:txBody>
          <a:bodyPr>
            <a:normAutofit/>
          </a:bodyPr>
          <a:lstStyle/>
          <a:p>
            <a:pPr rtl="0">
              <a:spcBef>
                <a:spcPts val="0"/>
              </a:spcBef>
              <a:spcAft>
                <a:spcPts val="0"/>
              </a:spcAft>
            </a:pPr>
            <a:r>
              <a:rPr lang="en-US" sz="4400">
                <a:latin typeface="Calibri"/>
                <a:cs typeface="Calibri"/>
              </a:rPr>
              <a:t>Conclusions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699304" y="1456051"/>
            <a:ext cx="10515600" cy="4351338"/>
          </a:xfrm>
        </p:spPr>
        <p:txBody>
          <a:bodyPr vert="horz" lIns="91440" tIns="45720" rIns="91440" bIns="45720" rtlCol="0" anchor="t">
            <a:normAutofit/>
          </a:bodyPr>
          <a:lstStyle/>
          <a:p>
            <a:pPr marL="0" indent="0">
              <a:buNone/>
            </a:pPr>
            <a:endParaRPr lang="en-US" sz="2400">
              <a:ea typeface="+mn-lt"/>
              <a:cs typeface="+mn-lt"/>
            </a:endParaRPr>
          </a:p>
          <a:p>
            <a:r>
              <a:rPr lang="en-US" sz="2400">
                <a:ea typeface="+mn-lt"/>
                <a:cs typeface="+mn-lt"/>
              </a:rPr>
              <a:t>Successfully predicted customer response likelihood and identified influential factors.</a:t>
            </a:r>
          </a:p>
          <a:p>
            <a:r>
              <a:rPr lang="en-US" sz="2400">
                <a:ea typeface="+mn-lt"/>
                <a:cs typeface="+mn-lt"/>
              </a:rPr>
              <a:t>Ensemble model achieved impressive results (95% recall, 91% F1-score) compared to Logistic Regression.</a:t>
            </a:r>
          </a:p>
          <a:p>
            <a:r>
              <a:rPr lang="en-US" sz="2400">
                <a:ea typeface="+mn-lt"/>
                <a:cs typeface="+mn-lt"/>
              </a:rPr>
              <a:t>Hyperparameter tuning and oversampling techniques boosted model's ability to forecast positive responses.</a:t>
            </a:r>
          </a:p>
          <a:p>
            <a:r>
              <a:rPr lang="en-US" sz="2400">
                <a:ea typeface="+mn-lt"/>
                <a:cs typeface="+mn-lt"/>
              </a:rPr>
              <a:t>Enables targeted gold membership offers and personalized marketing campaigns.</a:t>
            </a:r>
          </a:p>
          <a:p>
            <a:r>
              <a:rPr lang="en-US" sz="2400">
                <a:ea typeface="+mn-lt"/>
                <a:cs typeface="+mn-lt"/>
              </a:rPr>
              <a:t>Drives business growth through improved customer targeting and engagement.</a:t>
            </a:r>
          </a:p>
          <a:p>
            <a:pPr marL="0" indent="0">
              <a:buNone/>
            </a:pPr>
            <a:endParaRPr lang="en-US">
              <a:ea typeface="+mn-lt"/>
              <a:cs typeface="+mn-lt"/>
            </a:endParaRPr>
          </a:p>
        </p:txBody>
      </p:sp>
    </p:spTree>
    <p:extLst>
      <p:ext uri="{BB962C8B-B14F-4D97-AF65-F5344CB8AC3E}">
        <p14:creationId xmlns:p14="http://schemas.microsoft.com/office/powerpoint/2010/main" val="17814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60407" y="89865"/>
            <a:ext cx="10515600" cy="1325563"/>
          </a:xfrm>
        </p:spPr>
        <p:txBody>
          <a:bodyPr>
            <a:normAutofit/>
          </a:bodyPr>
          <a:lstStyle/>
          <a:p>
            <a:pPr rtl="0">
              <a:spcBef>
                <a:spcPts val="0"/>
              </a:spcBef>
              <a:spcAft>
                <a:spcPts val="0"/>
              </a:spcAft>
            </a:pPr>
            <a:r>
              <a:rPr lang="en-US" sz="4400" b="0" i="0" u="none" strike="noStrike">
                <a:solidFill>
                  <a:srgbClr val="000000"/>
                </a:solidFill>
                <a:effectLst/>
                <a:latin typeface="Calibri"/>
                <a:ea typeface="Calibri"/>
                <a:cs typeface="Calibri"/>
              </a:rPr>
              <a:t>Recommendations</a:t>
            </a: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1840149"/>
            <a:ext cx="11187896" cy="4597044"/>
          </a:xfrm>
        </p:spPr>
        <p:txBody>
          <a:bodyPr vert="horz" lIns="91440" tIns="45720" rIns="91440" bIns="45720" rtlCol="0" anchor="t">
            <a:noAutofit/>
          </a:bodyPr>
          <a:lstStyle/>
          <a:p>
            <a:r>
              <a:rPr lang="en-US" sz="2200">
                <a:ea typeface="+mn-lt"/>
                <a:cs typeface="+mn-lt"/>
              </a:rPr>
              <a:t>Adjust the gap between recency and overall spending by upselling</a:t>
            </a:r>
            <a:endParaRPr lang="en-US" sz="2200">
              <a:ea typeface="Calibri" panose="020F0502020204030204"/>
              <a:cs typeface="Calibri"/>
            </a:endParaRPr>
          </a:p>
          <a:p>
            <a:r>
              <a:rPr lang="en-US" sz="2200">
                <a:ea typeface="+mn-lt"/>
                <a:cs typeface="+mn-lt"/>
              </a:rPr>
              <a:t>They need to address the highly important but negatively correlated "teen home" feature</a:t>
            </a:r>
          </a:p>
          <a:p>
            <a:r>
              <a:rPr lang="en-US" sz="2200">
                <a:ea typeface="+mn-lt"/>
                <a:cs typeface="+mn-lt"/>
              </a:rPr>
              <a:t>They can capitalize on the high importance "web visits per month" feature to drive even greater online traffic</a:t>
            </a:r>
          </a:p>
          <a:p>
            <a:pPr marL="0" indent="0">
              <a:buNone/>
            </a:pPr>
            <a:endParaRPr lang="en-US">
              <a:ea typeface="Calibri"/>
              <a:cs typeface="Calibri" panose="020F0502020204030204"/>
            </a:endParaRPr>
          </a:p>
          <a:p>
            <a:pPr marL="0" indent="0">
              <a:buNone/>
            </a:pPr>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389815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835227" y="2513275"/>
            <a:ext cx="10515600" cy="1325563"/>
          </a:xfrm>
        </p:spPr>
        <p:txBody>
          <a:bodyPr>
            <a:normAutofit/>
          </a:bodyPr>
          <a:lstStyle/>
          <a:p>
            <a:pPr algn="ctr">
              <a:spcBef>
                <a:spcPts val="0"/>
              </a:spcBef>
            </a:pPr>
            <a:r>
              <a:rPr lang="en-US" sz="5400">
                <a:latin typeface="Calibri"/>
                <a:ea typeface="Calibri"/>
                <a:cs typeface="Calibri"/>
              </a:rPr>
              <a:t>Thank You !</a:t>
            </a:r>
          </a:p>
        </p:txBody>
      </p:sp>
    </p:spTree>
    <p:extLst>
      <p:ext uri="{BB962C8B-B14F-4D97-AF65-F5344CB8AC3E}">
        <p14:creationId xmlns:p14="http://schemas.microsoft.com/office/powerpoint/2010/main" val="58580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692219" y="365125"/>
            <a:ext cx="10803348" cy="1346877"/>
          </a:xfrm>
        </p:spPr>
        <p:txBody>
          <a:bodyPr>
            <a:normAutofit/>
          </a:bodyPr>
          <a:lstStyle/>
          <a:p>
            <a:r>
              <a:rPr lang="en-US" b="0" u="none" strike="noStrike">
                <a:effectLst/>
                <a:latin typeface="Calibri"/>
                <a:cs typeface="Calibri"/>
              </a:rPr>
              <a:t>Background and Context</a:t>
            </a:r>
            <a:endParaRPr lang="en-US">
              <a:latin typeface="Calibri"/>
              <a:cs typeface="Calibri"/>
            </a:endParaRPr>
          </a:p>
        </p:txBody>
      </p:sp>
      <p:sp>
        <p:nvSpPr>
          <p:cNvPr id="3" name="Content Placeholder 2">
            <a:extLst>
              <a:ext uri="{FF2B5EF4-FFF2-40B4-BE49-F238E27FC236}">
                <a16:creationId xmlns:a16="http://schemas.microsoft.com/office/drawing/2014/main" id="{E6B939B5-7A8E-CC84-3A09-22D92DB908B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lvl="0" indent="0" algn="just">
              <a:buNone/>
            </a:pPr>
            <a:r>
              <a:rPr lang="en-US" sz="2200"/>
              <a:t>The superstore is gearing up for its year-end sale and introducing an enticing new offer - the Gold Membership. This exclusive membership grants existing customers a 20% discount on all purchases for just $499, down from the regular $999. To promote this offer, a targeted campaign via phone calls to existing customers will be executed. Management seeks to develop a predictive model to classify customers based on their likelihood of purchasing the Gold Membership. This will optimize resource allocation and minimize unnecessary expenses by targeting those most likely to participate.</a:t>
            </a:r>
            <a:endParaRPr lang="en-US" sz="2200">
              <a:ea typeface="Calibri"/>
              <a:cs typeface="Calibri"/>
            </a:endParaRPr>
          </a:p>
        </p:txBody>
      </p:sp>
    </p:spTree>
    <p:extLst>
      <p:ext uri="{BB962C8B-B14F-4D97-AF65-F5344CB8AC3E}">
        <p14:creationId xmlns:p14="http://schemas.microsoft.com/office/powerpoint/2010/main" val="122362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740880" y="365125"/>
            <a:ext cx="10707432" cy="1346877"/>
          </a:xfrm>
        </p:spPr>
        <p:txBody>
          <a:bodyPr>
            <a:normAutofit/>
          </a:bodyPr>
          <a:lstStyle/>
          <a:p>
            <a:r>
              <a:rPr lang="en-US">
                <a:latin typeface="Calibri"/>
                <a:cs typeface="Calibri"/>
              </a:rPr>
              <a:t>Objective</a:t>
            </a:r>
          </a:p>
        </p:txBody>
      </p:sp>
      <p:sp>
        <p:nvSpPr>
          <p:cNvPr id="3" name="Content Placeholder 2">
            <a:extLst>
              <a:ext uri="{FF2B5EF4-FFF2-40B4-BE49-F238E27FC236}">
                <a16:creationId xmlns:a16="http://schemas.microsoft.com/office/drawing/2014/main" id="{E6B939B5-7A8E-CC84-3A09-22D92DB908B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lgn="just">
              <a:buNone/>
            </a:pPr>
            <a:r>
              <a:rPr lang="en-US" sz="2200" b="0" i="0">
                <a:effectLst/>
              </a:rPr>
              <a:t>The superstore wants to predict the likelihood of the customer giving a positive response and wants to identify the different factors which affect the customer's response.</a:t>
            </a:r>
            <a:r>
              <a:rPr lang="en-US" sz="2200"/>
              <a:t> The</a:t>
            </a:r>
            <a:r>
              <a:rPr lang="en-US" sz="2200" b="0" i="0">
                <a:effectLst/>
              </a:rPr>
              <a:t> data provided is</a:t>
            </a:r>
            <a:r>
              <a:rPr lang="en-US" sz="2200"/>
              <a:t> used</a:t>
            </a:r>
            <a:r>
              <a:rPr lang="en-US" sz="2200" b="0" i="0">
                <a:effectLst/>
              </a:rPr>
              <a:t> to identify these factors and then build a prediction model to predict the probability of a customer </a:t>
            </a:r>
            <a:r>
              <a:rPr lang="en-US" sz="2200"/>
              <a:t>who gives</a:t>
            </a:r>
            <a:r>
              <a:rPr lang="en-US" sz="2200" b="0" i="0">
                <a:effectLst/>
              </a:rPr>
              <a:t> a positive response.</a:t>
            </a:r>
            <a:endParaRPr lang="en-US" sz="2200" b="0" i="0">
              <a:effectLst/>
              <a:ea typeface="Calibri"/>
              <a:cs typeface="Calibri"/>
            </a:endParaRPr>
          </a:p>
        </p:txBody>
      </p:sp>
    </p:spTree>
    <p:extLst>
      <p:ext uri="{BB962C8B-B14F-4D97-AF65-F5344CB8AC3E}">
        <p14:creationId xmlns:p14="http://schemas.microsoft.com/office/powerpoint/2010/main" val="152362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grid&#10;&#10;Description automatically generated">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740880" y="365126"/>
            <a:ext cx="10707432" cy="1146950"/>
          </a:xfrm>
        </p:spPr>
        <p:txBody>
          <a:bodyPr>
            <a:normAutofit/>
          </a:bodyPr>
          <a:lstStyle/>
          <a:p>
            <a:r>
              <a:rPr lang="en-US">
                <a:latin typeface="Calibri"/>
                <a:cs typeface="Calibri"/>
              </a:rPr>
              <a:t>Overview of the Dataset</a:t>
            </a:r>
          </a:p>
        </p:txBody>
      </p:sp>
      <p:graphicFrame>
        <p:nvGraphicFramePr>
          <p:cNvPr id="24" name="Content Placeholder 2">
            <a:extLst>
              <a:ext uri="{FF2B5EF4-FFF2-40B4-BE49-F238E27FC236}">
                <a16:creationId xmlns:a16="http://schemas.microsoft.com/office/drawing/2014/main" id="{DC57EF1A-18EE-E99F-A391-459947449CFB}"/>
              </a:ext>
            </a:extLst>
          </p:cNvPr>
          <p:cNvGraphicFramePr>
            <a:graphicFrameLocks noGrp="1"/>
          </p:cNvGraphicFramePr>
          <p:nvPr>
            <p:ph idx="1"/>
            <p:extLst>
              <p:ext uri="{D42A27DB-BD31-4B8C-83A1-F6EECF244321}">
                <p14:modId xmlns:p14="http://schemas.microsoft.com/office/powerpoint/2010/main" val="1216875317"/>
              </p:ext>
            </p:extLst>
          </p:nvPr>
        </p:nvGraphicFramePr>
        <p:xfrm>
          <a:off x="787078" y="1712002"/>
          <a:ext cx="11118448" cy="47808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FAEC0A9E-E7E1-4410-41A0-84C5C01D61AD}"/>
              </a:ext>
            </a:extLst>
          </p:cNvPr>
          <p:cNvSpPr txBox="1"/>
          <p:nvPr/>
        </p:nvSpPr>
        <p:spPr>
          <a:xfrm>
            <a:off x="3932017" y="1661748"/>
            <a:ext cx="5602147" cy="430887"/>
          </a:xfrm>
          <a:prstGeom prst="rect">
            <a:avLst/>
          </a:prstGeom>
          <a:noFill/>
        </p:spPr>
        <p:txBody>
          <a:bodyPr wrap="square" lIns="91440" tIns="45720" rIns="91440" bIns="45720" rtlCol="0" anchor="t">
            <a:spAutoFit/>
          </a:bodyPr>
          <a:lstStyle/>
          <a:p>
            <a:pPr algn="just"/>
            <a:r>
              <a:rPr lang="en-US" sz="2200" b="1" i="1"/>
              <a:t>2,224 data points and 22 Features</a:t>
            </a:r>
          </a:p>
        </p:txBody>
      </p:sp>
    </p:spTree>
    <p:extLst>
      <p:ext uri="{BB962C8B-B14F-4D97-AF65-F5344CB8AC3E}">
        <p14:creationId xmlns:p14="http://schemas.microsoft.com/office/powerpoint/2010/main" val="184573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682719" y="226580"/>
            <a:ext cx="10824662" cy="1325563"/>
          </a:xfrm>
        </p:spPr>
        <p:txBody>
          <a:bodyPr>
            <a:normAutofit/>
          </a:bodyPr>
          <a:lstStyle/>
          <a:p>
            <a:pPr rtl="0">
              <a:spcBef>
                <a:spcPts val="0"/>
              </a:spcBef>
              <a:spcAft>
                <a:spcPts val="0"/>
              </a:spcAft>
            </a:pPr>
            <a:r>
              <a:rPr lang="en-US" b="0" i="0" u="none" strike="noStrike" kern="1200">
                <a:effectLst/>
                <a:latin typeface="Calibri"/>
                <a:cs typeface="Calibri"/>
              </a:rPr>
              <a:t>Exploratory Data Analysis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526915" y="3266190"/>
            <a:ext cx="3719405" cy="3317577"/>
          </a:xfrm>
        </p:spPr>
        <p:txBody>
          <a:bodyPr vert="horz" lIns="91440" tIns="45720" rIns="91440" bIns="45720" rtlCol="0" anchor="t">
            <a:noAutofit/>
          </a:bodyPr>
          <a:lstStyle/>
          <a:p>
            <a:pPr marL="0" indent="0">
              <a:buNone/>
            </a:pPr>
            <a:r>
              <a:rPr lang="en-US" sz="2200" b="1">
                <a:ea typeface="+mn-lt"/>
                <a:cs typeface="+mn-lt"/>
              </a:rPr>
              <a:t>Data Cleaning:</a:t>
            </a:r>
            <a:endParaRPr lang="en-US" sz="2200" b="1">
              <a:ea typeface="Calibri" panose="020F0502020204030204"/>
              <a:cs typeface="Calibri"/>
            </a:endParaRPr>
          </a:p>
          <a:p>
            <a:pPr lvl="1">
              <a:buFont typeface="Wingdings" panose="020B0604020202020204" pitchFamily="34" charset="0"/>
              <a:buChar char="ü"/>
            </a:pPr>
            <a:r>
              <a:rPr lang="en-US" sz="2200">
                <a:ea typeface="+mn-lt"/>
                <a:cs typeface="+mn-lt"/>
              </a:rPr>
              <a:t>Created new features like total purchase amount and total number of purchases</a:t>
            </a:r>
          </a:p>
          <a:p>
            <a:pPr lvl="1">
              <a:buFont typeface="Wingdings" panose="020B0604020202020204" pitchFamily="34" charset="0"/>
              <a:buChar char="ü"/>
            </a:pPr>
            <a:r>
              <a:rPr lang="en-US" sz="2200">
                <a:ea typeface="+mn-lt"/>
                <a:cs typeface="+mn-lt"/>
              </a:rPr>
              <a:t>Dropped unnecessary columns identified through data visualization</a:t>
            </a:r>
            <a:endParaRPr lang="en-US" sz="2200">
              <a:ea typeface="Calibri" panose="020F0502020204030204"/>
              <a:cs typeface="Calibri" panose="020F0502020204030204"/>
            </a:endParaRPr>
          </a:p>
        </p:txBody>
      </p:sp>
      <p:sp>
        <p:nvSpPr>
          <p:cNvPr id="6" name="Content Placeholder 2">
            <a:extLst>
              <a:ext uri="{FF2B5EF4-FFF2-40B4-BE49-F238E27FC236}">
                <a16:creationId xmlns:a16="http://schemas.microsoft.com/office/drawing/2014/main" id="{AEFB6676-5B27-2867-FC93-49F2C7F21BCD}"/>
              </a:ext>
            </a:extLst>
          </p:cNvPr>
          <p:cNvSpPr txBox="1">
            <a:spLocks/>
          </p:cNvSpPr>
          <p:nvPr/>
        </p:nvSpPr>
        <p:spPr>
          <a:xfrm>
            <a:off x="4313296" y="3265216"/>
            <a:ext cx="3826230" cy="319604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ea typeface="+mn-lt"/>
                <a:cs typeface="+mn-lt"/>
              </a:rPr>
              <a:t>Feature Engineering:</a:t>
            </a:r>
            <a:endParaRPr lang="en-US" sz="2200" b="1">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Removed features correlated with most others</a:t>
            </a:r>
            <a:endParaRPr lang="en-US" sz="2200">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Converted year of birth to age for better interpretation</a:t>
            </a:r>
            <a:endParaRPr lang="en-US" sz="2200">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Created dummy variables for categorical features</a:t>
            </a:r>
            <a:endParaRPr lang="en-US" sz="2200">
              <a:ea typeface="Calibri" panose="020F0502020204030204"/>
              <a:cs typeface="Calibri" panose="020F0502020204030204"/>
            </a:endParaRPr>
          </a:p>
          <a:p>
            <a:pPr marL="0" indent="0">
              <a:buFont typeface="Arial" panose="020B0604020202020204" pitchFamily="34" charset="0"/>
              <a:buNone/>
            </a:pPr>
            <a:endParaRPr lang="en-US" sz="2200" b="1">
              <a:ea typeface="Calibri" panose="020F0502020204030204"/>
              <a:cs typeface="Calibri" panose="020F0502020204030204"/>
            </a:endParaRPr>
          </a:p>
        </p:txBody>
      </p:sp>
      <p:sp>
        <p:nvSpPr>
          <p:cNvPr id="7" name="Content Placeholder 2">
            <a:extLst>
              <a:ext uri="{FF2B5EF4-FFF2-40B4-BE49-F238E27FC236}">
                <a16:creationId xmlns:a16="http://schemas.microsoft.com/office/drawing/2014/main" id="{C67BFFE2-3760-5095-966D-4E3F4427BE39}"/>
              </a:ext>
            </a:extLst>
          </p:cNvPr>
          <p:cNvSpPr txBox="1">
            <a:spLocks/>
          </p:cNvSpPr>
          <p:nvPr/>
        </p:nvSpPr>
        <p:spPr>
          <a:xfrm>
            <a:off x="8441168" y="3264059"/>
            <a:ext cx="3583367" cy="203869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ea typeface="+mn-lt"/>
                <a:cs typeface="+mn-lt"/>
              </a:rPr>
              <a:t>Data Preprocessing:</a:t>
            </a:r>
            <a:endParaRPr lang="en-US" sz="2200" b="1">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Removed outliers from features</a:t>
            </a:r>
          </a:p>
          <a:p>
            <a:pPr lvl="1">
              <a:buFont typeface="Wingdings" panose="020B0604020202020204" pitchFamily="34" charset="0"/>
              <a:buChar char="ü"/>
            </a:pPr>
            <a:r>
              <a:rPr lang="en-US" sz="2200">
                <a:ea typeface="+mn-lt"/>
                <a:cs typeface="+mn-lt"/>
              </a:rPr>
              <a:t>Scaled the data for logistic regression modeling</a:t>
            </a:r>
            <a:endParaRPr lang="en-US" sz="2200">
              <a:ea typeface="Calibri" panose="020F0502020204030204"/>
              <a:cs typeface="Calibri" panose="020F0502020204030204"/>
            </a:endParaRPr>
          </a:p>
        </p:txBody>
      </p:sp>
      <p:pic>
        <p:nvPicPr>
          <p:cNvPr id="13" name="Picture 12" descr="A blue and purple line art of data processing&#10;&#10;Description automatically generated">
            <a:extLst>
              <a:ext uri="{FF2B5EF4-FFF2-40B4-BE49-F238E27FC236}">
                <a16:creationId xmlns:a16="http://schemas.microsoft.com/office/drawing/2014/main" id="{069FA5C2-6368-B3AF-60D0-016E7DBA6782}"/>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28000"/>
                    </a14:imgEffect>
                    <a14:imgEffect>
                      <a14:colorTemperature colorTemp="8000"/>
                    </a14:imgEffect>
                    <a14:imgEffect>
                      <a14:saturation sat="215000"/>
                    </a14:imgEffect>
                    <a14:imgEffect>
                      <a14:brightnessContrast bright="2000" contrast="-31000"/>
                    </a14:imgEffect>
                  </a14:imgLayer>
                </a14:imgProps>
              </a:ext>
            </a:extLst>
          </a:blip>
          <a:stretch>
            <a:fillRect/>
          </a:stretch>
        </p:blipFill>
        <p:spPr>
          <a:xfrm>
            <a:off x="9169090" y="1220128"/>
            <a:ext cx="2156739" cy="2003820"/>
          </a:xfrm>
          <a:prstGeom prst="rect">
            <a:avLst/>
          </a:prstGeom>
        </p:spPr>
      </p:pic>
      <p:pic>
        <p:nvPicPr>
          <p:cNvPr id="14" name="Picture 13" descr="A blue and purple line art of various shapes and sizes&#10;&#10;Description automatically generated">
            <a:extLst>
              <a:ext uri="{FF2B5EF4-FFF2-40B4-BE49-F238E27FC236}">
                <a16:creationId xmlns:a16="http://schemas.microsoft.com/office/drawing/2014/main" id="{5F767885-BDED-5B59-078D-957C43016BFF}"/>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8000"/>
                    </a14:imgEffect>
                    <a14:imgEffect>
                      <a14:saturation sat="265000"/>
                    </a14:imgEffect>
                    <a14:imgEffect>
                      <a14:brightnessContrast contrast="36000"/>
                    </a14:imgEffect>
                  </a14:imgLayer>
                </a14:imgProps>
              </a:ext>
            </a:extLst>
          </a:blip>
          <a:stretch>
            <a:fillRect/>
          </a:stretch>
        </p:blipFill>
        <p:spPr>
          <a:xfrm>
            <a:off x="5049196" y="1216035"/>
            <a:ext cx="2097693" cy="2153849"/>
          </a:xfrm>
          <a:prstGeom prst="rect">
            <a:avLst/>
          </a:prstGeom>
        </p:spPr>
      </p:pic>
      <p:pic>
        <p:nvPicPr>
          <p:cNvPr id="15" name="Picture 14">
            <a:extLst>
              <a:ext uri="{FF2B5EF4-FFF2-40B4-BE49-F238E27FC236}">
                <a16:creationId xmlns:a16="http://schemas.microsoft.com/office/drawing/2014/main" id="{7EF59F15-26E2-80BF-418B-0C30799D2AC8}"/>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7966"/>
                    </a14:imgEffect>
                    <a14:imgEffect>
                      <a14:saturation sat="258000"/>
                    </a14:imgEffect>
                    <a14:imgEffect>
                      <a14:brightnessContrast contrast="36000"/>
                    </a14:imgEffect>
                  </a14:imgLayer>
                </a14:imgProps>
              </a:ext>
            </a:extLst>
          </a:blip>
          <a:stretch>
            <a:fillRect/>
          </a:stretch>
        </p:blipFill>
        <p:spPr>
          <a:xfrm>
            <a:off x="1173565" y="1285804"/>
            <a:ext cx="1953105" cy="2013479"/>
          </a:xfrm>
          <a:prstGeom prst="rect">
            <a:avLst/>
          </a:prstGeom>
        </p:spPr>
      </p:pic>
    </p:spTree>
    <p:extLst>
      <p:ext uri="{BB962C8B-B14F-4D97-AF65-F5344CB8AC3E}">
        <p14:creationId xmlns:p14="http://schemas.microsoft.com/office/powerpoint/2010/main" val="329410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srcRect t="7386" r="9091" b="9465"/>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838754" y="261845"/>
            <a:ext cx="10515600" cy="1325563"/>
          </a:xfrm>
        </p:spPr>
        <p:txBody>
          <a:bodyPr>
            <a:normAutofit/>
          </a:bodyPr>
          <a:lstStyle/>
          <a:p>
            <a:pPr rtl="0">
              <a:spcBef>
                <a:spcPts val="0"/>
              </a:spcBef>
              <a:spcAft>
                <a:spcPts val="0"/>
              </a:spcAft>
            </a:pPr>
            <a:r>
              <a:rPr lang="en-US" b="0" i="0" u="none" strike="noStrike" kern="1200">
                <a:effectLst/>
                <a:latin typeface="Calibri"/>
                <a:cs typeface="Calibri"/>
              </a:rPr>
              <a:t>Exploratory Data Analysis - Notable Results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1825625"/>
            <a:ext cx="10515600" cy="4351338"/>
          </a:xfrm>
        </p:spPr>
        <p:txBody>
          <a:bodyPr vert="horz" lIns="91440" tIns="45720" rIns="91440" bIns="45720" rtlCol="0" anchor="t">
            <a:noAutofit/>
          </a:bodyPr>
          <a:lstStyle/>
          <a:p>
            <a:pPr>
              <a:lnSpc>
                <a:spcPct val="100000"/>
              </a:lnSpc>
            </a:pPr>
            <a:r>
              <a:rPr lang="en-US" sz="2200">
                <a:ea typeface="Calibri"/>
                <a:cs typeface="Arial"/>
              </a:rPr>
              <a:t>The overall membership rate stands at 15%, indicating a moderate level of participation in the membership program.</a:t>
            </a:r>
          </a:p>
          <a:p>
            <a:pPr>
              <a:lnSpc>
                <a:spcPct val="100000"/>
              </a:lnSpc>
            </a:pPr>
            <a:r>
              <a:rPr lang="en-US" sz="2200">
                <a:ea typeface="Calibri"/>
                <a:cs typeface="Arial"/>
              </a:rPr>
              <a:t>Those who opted for membership exhibit a lower average recency of 35 days compared to non-members, who have an average recency of 51 days.</a:t>
            </a:r>
          </a:p>
          <a:p>
            <a:pPr>
              <a:lnSpc>
                <a:spcPct val="100000"/>
              </a:lnSpc>
            </a:pPr>
            <a:r>
              <a:rPr lang="en-US" sz="2200">
                <a:ea typeface="Calibri"/>
                <a:cs typeface="Arial"/>
              </a:rPr>
              <a:t>Customers with a PhD degree show a higher proportion of Gold membership status, suggesting a potential correlation between PhD and membership tier.</a:t>
            </a:r>
          </a:p>
          <a:p>
            <a:pPr>
              <a:lnSpc>
                <a:spcPct val="100000"/>
              </a:lnSpc>
            </a:pPr>
            <a:r>
              <a:rPr lang="en-US" sz="2200">
                <a:ea typeface="Calibri"/>
                <a:cs typeface="Arial"/>
              </a:rPr>
              <a:t>Only a minimal 1% of customers have lodged complaints, reflecting a generally satisfactory experience.</a:t>
            </a:r>
          </a:p>
          <a:p>
            <a:pPr>
              <a:lnSpc>
                <a:spcPct val="100000"/>
              </a:lnSpc>
            </a:pPr>
            <a:r>
              <a:rPr lang="en-US" sz="2200">
                <a:ea typeface="+mn-lt"/>
                <a:cs typeface="+mn-lt"/>
              </a:rPr>
              <a:t>Higher avg. purchase ($50) offsets long recen</a:t>
            </a:r>
            <a:r>
              <a:rPr lang="en-US" sz="2000">
                <a:ea typeface="+mn-lt"/>
                <a:cs typeface="+mn-lt"/>
              </a:rPr>
              <a:t>cy (49 days) - Focus on increasing order value.</a:t>
            </a:r>
            <a:endParaRPr lang="en-US" sz="2000">
              <a:ea typeface="Calibri"/>
              <a:cs typeface="Calibri"/>
            </a:endParaRPr>
          </a:p>
        </p:txBody>
      </p:sp>
    </p:spTree>
    <p:extLst>
      <p:ext uri="{BB962C8B-B14F-4D97-AF65-F5344CB8AC3E}">
        <p14:creationId xmlns:p14="http://schemas.microsoft.com/office/powerpoint/2010/main" val="392862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69000"/>
                    </a14:imgEffect>
                    <a14:imgEffect>
                      <a14:brightnessContrast bright="12000" contrast="13000"/>
                    </a14:imgEffect>
                  </a14:imgLayer>
                </a14:imgProps>
              </a:ext>
            </a:extLst>
          </a:blip>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423605" y="390276"/>
            <a:ext cx="10515600" cy="1325563"/>
          </a:xfrm>
        </p:spPr>
        <p:txBody>
          <a:bodyPr>
            <a:noAutofit/>
          </a:bodyPr>
          <a:lstStyle/>
          <a:p>
            <a:pPr rtl="0">
              <a:spcBef>
                <a:spcPts val="0"/>
              </a:spcBef>
              <a:spcAft>
                <a:spcPts val="0"/>
              </a:spcAft>
            </a:pPr>
            <a:r>
              <a:rPr lang="en-US" b="0" i="0" u="none" strike="noStrike">
                <a:effectLst/>
                <a:latin typeface="Calibri"/>
                <a:cs typeface="Calibri"/>
              </a:rPr>
              <a:t>Methods - Model Evaluation Criteria</a:t>
            </a:r>
            <a:br>
              <a:rPr lang="en-US"/>
            </a:b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418010" y="1840823"/>
            <a:ext cx="11236093" cy="1772261"/>
          </a:xfrm>
        </p:spPr>
        <p:txBody>
          <a:bodyPr vert="horz" lIns="91440" tIns="45720" rIns="91440" bIns="45720" rtlCol="0" anchor="t">
            <a:normAutofit/>
          </a:bodyPr>
          <a:lstStyle/>
          <a:p>
            <a:pPr>
              <a:buNone/>
            </a:pPr>
            <a:r>
              <a:rPr lang="en-US" sz="2300" b="1"/>
              <a:t>Error </a:t>
            </a:r>
            <a:r>
              <a:rPr lang="en-US" sz="2300" b="1">
                <a:ea typeface="+mn-lt"/>
                <a:cs typeface="+mn-lt"/>
              </a:rPr>
              <a:t>Types</a:t>
            </a:r>
            <a:endParaRPr lang="en-US" sz="2300" b="1">
              <a:ea typeface="Calibri"/>
              <a:cs typeface="Calibri"/>
            </a:endParaRPr>
          </a:p>
          <a:p>
            <a:pPr>
              <a:buNone/>
            </a:pPr>
            <a:r>
              <a:rPr lang="en-US" sz="2000">
                <a:solidFill>
                  <a:srgbClr val="212121"/>
                </a:solidFill>
                <a:ea typeface="+mn-lt"/>
                <a:cs typeface="+mn-lt"/>
              </a:rPr>
              <a:t>    </a:t>
            </a:r>
            <a:r>
              <a:rPr lang="en-US" sz="2200">
                <a:solidFill>
                  <a:srgbClr val="212121"/>
                </a:solidFill>
                <a:ea typeface="+mn-lt"/>
                <a:cs typeface="+mn-lt"/>
              </a:rPr>
              <a:t>False Positive</a:t>
            </a:r>
            <a:r>
              <a:rPr lang="en-US" sz="2200" b="1">
                <a:solidFill>
                  <a:srgbClr val="212121"/>
                </a:solidFill>
                <a:ea typeface="+mn-lt"/>
                <a:cs typeface="+mn-lt"/>
              </a:rPr>
              <a:t>:</a:t>
            </a:r>
            <a:r>
              <a:rPr lang="en-US" sz="2200">
                <a:solidFill>
                  <a:srgbClr val="212121"/>
                </a:solidFill>
                <a:ea typeface="+mn-lt"/>
                <a:cs typeface="+mn-lt"/>
              </a:rPr>
              <a:t> Predicting a customer for the membership who doesn't join. </a:t>
            </a:r>
            <a:br>
              <a:rPr lang="en-US" sz="2200">
                <a:ea typeface="+mn-lt"/>
                <a:cs typeface="+mn-lt"/>
              </a:rPr>
            </a:br>
            <a:r>
              <a:rPr lang="en-US" sz="2200">
                <a:solidFill>
                  <a:srgbClr val="212121"/>
                </a:solidFill>
                <a:ea typeface="+mn-lt"/>
                <a:cs typeface="+mn-lt"/>
              </a:rPr>
              <a:t>False Negative: Missing a potential member.</a:t>
            </a:r>
          </a:p>
          <a:p>
            <a:pPr>
              <a:buNone/>
            </a:pPr>
            <a:endParaRPr lang="en-US" sz="2000" b="1">
              <a:solidFill>
                <a:srgbClr val="212121"/>
              </a:solidFill>
              <a:ea typeface="+mn-lt"/>
              <a:cs typeface="+mn-lt"/>
            </a:endParaRPr>
          </a:p>
          <a:p>
            <a:pPr marL="0" indent="0">
              <a:buNone/>
            </a:pPr>
            <a:endParaRPr lang="en-US" sz="2000">
              <a:solidFill>
                <a:srgbClr val="212121"/>
              </a:solidFill>
              <a:ea typeface="Calibri"/>
              <a:cs typeface="Calibri"/>
            </a:endParaRPr>
          </a:p>
        </p:txBody>
      </p:sp>
      <p:sp>
        <p:nvSpPr>
          <p:cNvPr id="9" name="Content Placeholder 2">
            <a:extLst>
              <a:ext uri="{FF2B5EF4-FFF2-40B4-BE49-F238E27FC236}">
                <a16:creationId xmlns:a16="http://schemas.microsoft.com/office/drawing/2014/main" id="{928FEF2C-4E24-F7BD-9705-88CB08F9189E}"/>
              </a:ext>
            </a:extLst>
          </p:cNvPr>
          <p:cNvSpPr txBox="1">
            <a:spLocks/>
          </p:cNvSpPr>
          <p:nvPr/>
        </p:nvSpPr>
        <p:spPr>
          <a:xfrm>
            <a:off x="422812" y="3240473"/>
            <a:ext cx="11481225" cy="28042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100" b="1">
              <a:solidFill>
                <a:srgbClr val="000000"/>
              </a:solidFill>
              <a:ea typeface="+mn-lt"/>
              <a:cs typeface="+mn-lt"/>
            </a:endParaRPr>
          </a:p>
          <a:p>
            <a:pPr>
              <a:buFont typeface="Arial" panose="020B0604020202020204" pitchFamily="34" charset="0"/>
              <a:buNone/>
            </a:pPr>
            <a:r>
              <a:rPr lang="en-US" sz="2300" b="1">
                <a:solidFill>
                  <a:srgbClr val="212121"/>
                </a:solidFill>
                <a:ea typeface="+mn-lt"/>
                <a:cs typeface="+mn-lt"/>
              </a:rPr>
              <a:t>Maximizing Recall</a:t>
            </a:r>
            <a:endParaRPr lang="en-US" sz="2300">
              <a:ea typeface="Calibri"/>
              <a:cs typeface="Calibri"/>
            </a:endParaRPr>
          </a:p>
          <a:p>
            <a:pPr>
              <a:buFont typeface="Arial"/>
              <a:buChar char="•"/>
            </a:pPr>
            <a:r>
              <a:rPr lang="en-US" sz="2200">
                <a:solidFill>
                  <a:srgbClr val="212121"/>
                </a:solidFill>
                <a:ea typeface="+mn-lt"/>
                <a:cs typeface="+mn-lt"/>
              </a:rPr>
              <a:t>Prioritize high Recall to excel at identifying True Positives (customers likely to join) – the true target audience for membership, thus reducing the loss from False Negatives.</a:t>
            </a:r>
            <a:endParaRPr lang="en-US" sz="2200">
              <a:solidFill>
                <a:srgbClr val="000000"/>
              </a:solidFill>
              <a:ea typeface="+mn-lt"/>
              <a:cs typeface="+mn-lt"/>
            </a:endParaRPr>
          </a:p>
          <a:p>
            <a:pPr>
              <a:buFont typeface="Arial"/>
              <a:buChar char="•"/>
            </a:pPr>
            <a:r>
              <a:rPr lang="en-US" sz="2200">
                <a:solidFill>
                  <a:srgbClr val="212121"/>
                </a:solidFill>
                <a:ea typeface="+mn-lt"/>
                <a:cs typeface="+mn-lt"/>
              </a:rPr>
              <a:t>This enables the superstore to focus its marketing efforts and resources on the customers with the highest potential for conversion.</a:t>
            </a:r>
            <a:endParaRPr lang="en-US">
              <a:ea typeface="+mn-lt"/>
              <a:cs typeface="+mn-lt"/>
            </a:endParaRPr>
          </a:p>
        </p:txBody>
      </p:sp>
    </p:spTree>
    <p:extLst>
      <p:ext uri="{BB962C8B-B14F-4D97-AF65-F5344CB8AC3E}">
        <p14:creationId xmlns:p14="http://schemas.microsoft.com/office/powerpoint/2010/main" val="196444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492394" y="172413"/>
            <a:ext cx="10515600" cy="1325563"/>
          </a:xfrm>
        </p:spPr>
        <p:txBody>
          <a:bodyPr>
            <a:normAutofit/>
          </a:bodyPr>
          <a:lstStyle/>
          <a:p>
            <a:pPr>
              <a:spcBef>
                <a:spcPts val="0"/>
              </a:spcBef>
            </a:pPr>
            <a:r>
              <a:rPr lang="en-US" b="0" i="0" u="none" strike="noStrike">
                <a:effectLst/>
                <a:latin typeface="Calibri"/>
                <a:cs typeface="Calibri"/>
              </a:rPr>
              <a:t>Methods: Models Implemented</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2899063"/>
            <a:ext cx="10515600" cy="3277899"/>
          </a:xfrm>
        </p:spPr>
        <p:txBody>
          <a:bodyPr vert="horz" lIns="91440" tIns="45720" rIns="91440" bIns="45720" rtlCol="0" anchor="t">
            <a:normAutofit/>
          </a:bodyPr>
          <a:lstStyle/>
          <a:p>
            <a:r>
              <a:rPr lang="en-US" sz="2200" b="1" i="0">
                <a:effectLst/>
              </a:rPr>
              <a:t>Logistic Regression:</a:t>
            </a:r>
            <a:br>
              <a:rPr lang="en-US" sz="2200" b="1"/>
            </a:br>
            <a:r>
              <a:rPr lang="en-US" sz="2200" b="0" i="0">
                <a:solidFill>
                  <a:srgbClr val="0D0D0D"/>
                </a:solidFill>
                <a:effectLst/>
              </a:rPr>
              <a:t>Ideal for binary classification, using the sigmoid function to predict the probability of an event y given input features x as P(y) = 1 / (1 + exp(-x)).</a:t>
            </a:r>
            <a:endParaRPr lang="en-US" sz="2200" b="0" i="0">
              <a:solidFill>
                <a:srgbClr val="0D0D0D"/>
              </a:solidFill>
              <a:effectLst/>
              <a:ea typeface="Calibri"/>
              <a:cs typeface="Calibri"/>
            </a:endParaRPr>
          </a:p>
          <a:p>
            <a:r>
              <a:rPr lang="en-US" sz="2200" b="1" i="0">
                <a:effectLst/>
              </a:rPr>
              <a:t>Ensemble Model:</a:t>
            </a:r>
            <a:br>
              <a:rPr lang="en-US" sz="2200" b="0" i="0">
                <a:effectLst/>
              </a:rPr>
            </a:br>
            <a:r>
              <a:rPr lang="en-US" sz="2200">
                <a:effectLst/>
              </a:rPr>
              <a:t>Utilizing logistic regression, KNN, and SVC, this approach combines models to improve accuracy. </a:t>
            </a:r>
            <a:br>
              <a:rPr lang="en-US" sz="2200">
                <a:effectLst/>
              </a:rPr>
            </a:br>
            <a:r>
              <a:rPr lang="en-US" sz="2200" b="1" i="1">
                <a:solidFill>
                  <a:schemeClr val="tx1">
                    <a:lumMod val="65000"/>
                    <a:lumOff val="35000"/>
                  </a:schemeClr>
                </a:solidFill>
                <a:effectLst/>
              </a:rPr>
              <a:t>Logistic Regression: Identifies linear relationships. </a:t>
            </a:r>
            <a:br>
              <a:rPr lang="en-US" sz="2200" b="1" i="1">
                <a:effectLst/>
              </a:rPr>
            </a:br>
            <a:r>
              <a:rPr lang="en-US" sz="2200" b="1" i="1">
                <a:solidFill>
                  <a:schemeClr val="tx1">
                    <a:lumMod val="65000"/>
                    <a:lumOff val="35000"/>
                  </a:schemeClr>
                </a:solidFill>
                <a:effectLst/>
              </a:rPr>
              <a:t>KNN: </a:t>
            </a:r>
            <a:r>
              <a:rPr lang="en-US" sz="2200" b="1" i="1">
                <a:solidFill>
                  <a:schemeClr val="tx1">
                    <a:lumMod val="65000"/>
                    <a:lumOff val="35000"/>
                  </a:schemeClr>
                </a:solidFill>
              </a:rPr>
              <a:t>Recognizes</a:t>
            </a:r>
            <a:r>
              <a:rPr lang="en-US" sz="2200" b="1" i="1">
                <a:solidFill>
                  <a:schemeClr val="tx1">
                    <a:lumMod val="65000"/>
                    <a:lumOff val="35000"/>
                  </a:schemeClr>
                </a:solidFill>
                <a:effectLst/>
              </a:rPr>
              <a:t> similar patterns based on past behavior. </a:t>
            </a:r>
            <a:br>
              <a:rPr lang="en-US" sz="2200" b="1" i="1">
                <a:effectLst/>
              </a:rPr>
            </a:br>
            <a:r>
              <a:rPr lang="en-US" sz="2200" b="1" i="1">
                <a:solidFill>
                  <a:schemeClr val="tx1">
                    <a:lumMod val="65000"/>
                    <a:lumOff val="35000"/>
                  </a:schemeClr>
                </a:solidFill>
                <a:effectLst/>
              </a:rPr>
              <a:t>SVC: Defines clear boundaries between responses.</a:t>
            </a:r>
            <a:endParaRPr lang="en-US" sz="2200" b="1" i="1">
              <a:solidFill>
                <a:schemeClr val="tx1">
                  <a:lumMod val="65000"/>
                  <a:lumOff val="35000"/>
                </a:schemeClr>
              </a:solidFill>
              <a:effectLst/>
              <a:ea typeface="Calibri"/>
              <a:cs typeface="Calibri"/>
            </a:endParaRPr>
          </a:p>
          <a:p>
            <a:pPr marL="0" indent="0" algn="l">
              <a:buNone/>
            </a:pPr>
            <a:endParaRPr lang="en-US" sz="2000" b="1" i="1">
              <a:solidFill>
                <a:schemeClr val="tx1">
                  <a:lumMod val="65000"/>
                  <a:lumOff val="35000"/>
                </a:schemeClr>
              </a:solidFill>
              <a:effectLst/>
              <a:ea typeface="Calibri"/>
              <a:cs typeface="Calibri"/>
            </a:endParaRPr>
          </a:p>
          <a:p>
            <a:endParaRPr lang="en-US" sz="2000"/>
          </a:p>
        </p:txBody>
      </p:sp>
      <p:sp>
        <p:nvSpPr>
          <p:cNvPr id="6" name="TextBox 5">
            <a:extLst>
              <a:ext uri="{FF2B5EF4-FFF2-40B4-BE49-F238E27FC236}">
                <a16:creationId xmlns:a16="http://schemas.microsoft.com/office/drawing/2014/main" id="{BB2C585C-28A0-6B86-8E44-66C4A865275D}"/>
              </a:ext>
            </a:extLst>
          </p:cNvPr>
          <p:cNvSpPr txBox="1"/>
          <p:nvPr/>
        </p:nvSpPr>
        <p:spPr>
          <a:xfrm>
            <a:off x="833398" y="1690688"/>
            <a:ext cx="10837717" cy="1107996"/>
          </a:xfrm>
          <a:prstGeom prst="rect">
            <a:avLst/>
          </a:prstGeom>
          <a:noFill/>
        </p:spPr>
        <p:txBody>
          <a:bodyPr wrap="square" lIns="91440" tIns="45720" rIns="91440" bIns="45720" rtlCol="0" anchor="t">
            <a:spAutoFit/>
          </a:bodyPr>
          <a:lstStyle/>
          <a:p>
            <a:r>
              <a:rPr lang="en-US" sz="2200" b="1"/>
              <a:t>Selected Models: </a:t>
            </a:r>
            <a:r>
              <a:rPr lang="en-US" sz="2200">
                <a:effectLst/>
              </a:rPr>
              <a:t>Classification models predict categorical outcomes, making them ideal for binary or multiple possibilities. With our binary target variable "response," we choose the best models for our data.</a:t>
            </a:r>
            <a:endParaRPr lang="en-US" sz="2200">
              <a:ea typeface="Calibri"/>
              <a:cs typeface="Calibri"/>
            </a:endParaRPr>
          </a:p>
        </p:txBody>
      </p:sp>
    </p:spTree>
    <p:extLst>
      <p:ext uri="{BB962C8B-B14F-4D97-AF65-F5344CB8AC3E}">
        <p14:creationId xmlns:p14="http://schemas.microsoft.com/office/powerpoint/2010/main" val="243288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14107" y="182568"/>
            <a:ext cx="10515600" cy="1325563"/>
          </a:xfrm>
        </p:spPr>
        <p:txBody>
          <a:bodyPr>
            <a:normAutofit/>
          </a:bodyPr>
          <a:lstStyle/>
          <a:p>
            <a:r>
              <a:rPr lang="en-US">
                <a:latin typeface="Calibri"/>
                <a:cs typeface="Calibri"/>
              </a:rPr>
              <a:t>Results - LOGISTIC REGRESSION</a:t>
            </a:r>
          </a:p>
        </p:txBody>
      </p:sp>
      <p:sp>
        <p:nvSpPr>
          <p:cNvPr id="6" name="TextBox 5">
            <a:extLst>
              <a:ext uri="{FF2B5EF4-FFF2-40B4-BE49-F238E27FC236}">
                <a16:creationId xmlns:a16="http://schemas.microsoft.com/office/drawing/2014/main" id="{BB2C585C-28A0-6B86-8E44-66C4A865275D}"/>
              </a:ext>
            </a:extLst>
          </p:cNvPr>
          <p:cNvSpPr txBox="1"/>
          <p:nvPr/>
        </p:nvSpPr>
        <p:spPr>
          <a:xfrm>
            <a:off x="610764" y="2015136"/>
            <a:ext cx="6249565" cy="3477875"/>
          </a:xfrm>
          <a:prstGeom prst="rect">
            <a:avLst/>
          </a:prstGeom>
          <a:noFill/>
        </p:spPr>
        <p:txBody>
          <a:bodyPr wrap="square" lIns="91440" tIns="45720" rIns="91440" bIns="45720" rtlCol="0" anchor="t">
            <a:spAutoFit/>
          </a:bodyPr>
          <a:lstStyle/>
          <a:p>
            <a:pPr marL="342900" indent="-342900">
              <a:buFont typeface="Arial,Sans-Serif"/>
              <a:buChar char="•"/>
            </a:pPr>
            <a:r>
              <a:rPr lang="en-US" sz="2200"/>
              <a:t>Precision-recall analysis yielded a 0.575 threshold for optimal class identification.</a:t>
            </a:r>
            <a:endParaRPr lang="en-US" sz="2200">
              <a:ea typeface="Calibri"/>
              <a:cs typeface="Calibri"/>
            </a:endParaRPr>
          </a:p>
          <a:p>
            <a:pPr marL="342900" indent="-342900">
              <a:buFont typeface="Arial,Sans-Serif"/>
              <a:buChar char="•"/>
            </a:pPr>
            <a:r>
              <a:rPr lang="en-US" sz="2200"/>
              <a:t>Achieved 80% accuracy on both test and training data, indicating good overall model generalizability.</a:t>
            </a:r>
            <a:endParaRPr lang="en-US" sz="2200">
              <a:ea typeface="Calibri"/>
              <a:cs typeface="Calibri"/>
            </a:endParaRPr>
          </a:p>
          <a:p>
            <a:pPr marL="285750" indent="-285750">
              <a:buFont typeface="Arial,Sans-Serif"/>
              <a:buChar char="•"/>
            </a:pPr>
            <a:r>
              <a:rPr lang="en-US" sz="2200"/>
              <a:t> The precision for class 0 is 0.83, and for class 1 is 0.81. </a:t>
            </a:r>
            <a:endParaRPr lang="en-US" sz="2200">
              <a:ea typeface="Calibri"/>
              <a:cs typeface="Calibri"/>
            </a:endParaRPr>
          </a:p>
          <a:p>
            <a:pPr marL="285750" indent="-285750">
              <a:buFont typeface="Arial,Sans-Serif"/>
              <a:buChar char="•"/>
            </a:pPr>
            <a:r>
              <a:rPr lang="en-US" sz="2200"/>
              <a:t> Achieved a high recall values for both the classes on training data. The recall for class 0 is 0.83, and for class 1 is 0.77.</a:t>
            </a:r>
            <a:endParaRPr lang="en-US" sz="2200">
              <a:ea typeface="Calibri" panose="020F0502020204030204"/>
              <a:cs typeface="Calibri" panose="020F0502020204030204"/>
            </a:endParaRPr>
          </a:p>
        </p:txBody>
      </p:sp>
      <p:pic>
        <p:nvPicPr>
          <p:cNvPr id="11" name="Picture 10" descr="A screenshot of a computer&#10;&#10;Description automatically generated">
            <a:extLst>
              <a:ext uri="{FF2B5EF4-FFF2-40B4-BE49-F238E27FC236}">
                <a16:creationId xmlns:a16="http://schemas.microsoft.com/office/drawing/2014/main" id="{EDA1C493-06B6-B127-A25B-7550D2E268AB}"/>
              </a:ext>
            </a:extLst>
          </p:cNvPr>
          <p:cNvPicPr>
            <a:picLocks noChangeAspect="1"/>
          </p:cNvPicPr>
          <p:nvPr/>
        </p:nvPicPr>
        <p:blipFill>
          <a:blip r:embed="rId4">
            <a:duotone>
              <a:schemeClr val="accent2">
                <a:shade val="45000"/>
                <a:satMod val="135000"/>
              </a:schemeClr>
              <a:prstClr val="white"/>
            </a:duotone>
          </a:blip>
          <a:stretch>
            <a:fillRect/>
          </a:stretch>
        </p:blipFill>
        <p:spPr>
          <a:xfrm>
            <a:off x="7043168" y="2437991"/>
            <a:ext cx="4700058" cy="1716446"/>
          </a:xfrm>
          <a:prstGeom prst="rect">
            <a:avLst/>
          </a:prstGeom>
        </p:spPr>
      </p:pic>
    </p:spTree>
    <p:extLst>
      <p:ext uri="{BB962C8B-B14F-4D97-AF65-F5344CB8AC3E}">
        <p14:creationId xmlns:p14="http://schemas.microsoft.com/office/powerpoint/2010/main" val="2341338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1122</Words>
  <Application>Microsoft Macintosh PowerPoint</Application>
  <PresentationFormat>Widescreen</PresentationFormat>
  <Paragraphs>81</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Arial,Sans-Serif</vt:lpstr>
      <vt:lpstr>Calibri</vt:lpstr>
      <vt:lpstr>Calibri Light</vt:lpstr>
      <vt:lpstr>Söhne</vt:lpstr>
      <vt:lpstr>Wingdings</vt:lpstr>
      <vt:lpstr>zeitung</vt:lpstr>
      <vt:lpstr>Office Theme</vt:lpstr>
      <vt:lpstr>Superstore Marketing Campaign </vt:lpstr>
      <vt:lpstr>Background and Context</vt:lpstr>
      <vt:lpstr>Objective</vt:lpstr>
      <vt:lpstr>Overview of the Dataset</vt:lpstr>
      <vt:lpstr>Exploratory Data Analysis</vt:lpstr>
      <vt:lpstr>Exploratory Data Analysis - Notable Results</vt:lpstr>
      <vt:lpstr>Methods - Model Evaluation Criteria </vt:lpstr>
      <vt:lpstr>Methods: Models Implemented</vt:lpstr>
      <vt:lpstr>Results - LOGISTIC REGRESSION</vt:lpstr>
      <vt:lpstr>Results -Ensemble Model</vt:lpstr>
      <vt:lpstr>Conclusions</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Marketing Campaign </dc:title>
  <dc:creator>Rishika Dendi</dc:creator>
  <cp:lastModifiedBy>Sumanth Chilupuri</cp:lastModifiedBy>
  <cp:revision>3</cp:revision>
  <dcterms:created xsi:type="dcterms:W3CDTF">2024-04-22T18:38:57Z</dcterms:created>
  <dcterms:modified xsi:type="dcterms:W3CDTF">2024-07-07T20:40:45Z</dcterms:modified>
</cp:coreProperties>
</file>